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s/slide1.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64.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63.xml" ContentType="application/vnd.openxmlformats-officedocument.presentationml.slide+xml"/>
  <Override PartName="/ppt/slides/slide29.xml" ContentType="application/vnd.openxmlformats-officedocument.presentationml.slide+xml"/>
  <Override PartName="/ppt/slides/slide61.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6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42.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46.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55.xml" ContentType="application/vnd.openxmlformats-officedocument.presentationml.slide+xml"/>
  <Override PartName="/ppt/slides/slide58.xml" ContentType="application/vnd.openxmlformats-officedocument.presentationml.slide+xml"/>
  <Override PartName="/ppt/slides/slide53.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4.xml" ContentType="application/vnd.openxmlformats-officedocument.presentationml.slide+xml"/>
  <Override PartName="/ppt/slides/slide51.xml" ContentType="application/vnd.openxmlformats-officedocument.presentationml.slide+xml"/>
  <Override PartName="/ppt/slides/slide50.xml" ContentType="application/vnd.openxmlformats-officedocument.presentationml.slide+xml"/>
  <Override PartName="/ppt/slides/slide52.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22.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notesSlides/notesSlide31.xml" ContentType="application/vnd.openxmlformats-officedocument.presentationml.notesSlide+xml"/>
  <Override PartName="/ppt/notesSlides/notesSlide23.xml" ContentType="application/vnd.openxmlformats-officedocument.presentationml.notesSlide+xml"/>
  <Override PartName="/ppt/notesSlides/notesSlide33.xml" ContentType="application/vnd.openxmlformats-officedocument.presentationml.notesSlide+xml"/>
  <Override PartName="/ppt/notesSlides/notesSlide32.xml" ContentType="application/vnd.openxmlformats-officedocument.presentationml.notesSlide+xml"/>
  <Override PartName="/ppt/notesSlides/notesSlide53.xml" ContentType="application/vnd.openxmlformats-officedocument.presentationml.notesSlide+xml"/>
  <Override PartName="/ppt/notesSlides/notesSlide52.xml" ContentType="application/vnd.openxmlformats-officedocument.presentationml.notesSlide+xml"/>
  <Override PartName="/ppt/notesSlides/notesSlide51.xml" ContentType="application/vnd.openxmlformats-officedocument.presentationml.notesSlide+xml"/>
  <Override PartName="/ppt/notesSlides/notesSlide50.xml" ContentType="application/vnd.openxmlformats-officedocument.presentationml.notesSlide+xml"/>
  <Override PartName="/ppt/notesSlides/notesSlide49.xml" ContentType="application/vnd.openxmlformats-officedocument.presentationml.notesSlide+xml"/>
  <Override PartName="/ppt/notesSlides/notesSlide48.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64.xml" ContentType="application/vnd.openxmlformats-officedocument.presentationml.notesSlide+xml"/>
  <Override PartName="/ppt/notesSlides/notesSlide63.xml" ContentType="application/vnd.openxmlformats-officedocument.presentationml.notesSlide+xml"/>
  <Override PartName="/ppt/notesSlides/notesSlide62.xml" ContentType="application/vnd.openxmlformats-officedocument.presentationml.notesSlide+xml"/>
  <Override PartName="/ppt/notesSlides/notesSlide61.xml" ContentType="application/vnd.openxmlformats-officedocument.presentationml.notesSlide+xml"/>
  <Override PartName="/ppt/notesSlides/notesSlide60.xml" ContentType="application/vnd.openxmlformats-officedocument.presentationml.notesSlide+xml"/>
  <Override PartName="/ppt/notesSlides/notesSlide59.xml" ContentType="application/vnd.openxmlformats-officedocument.presentationml.notesSlide+xml"/>
  <Override PartName="/ppt/notesSlides/notesSlide58.xml" ContentType="application/vnd.openxmlformats-officedocument.presentationml.notesSlide+xml"/>
  <Override PartName="/ppt/notesSlides/notesSlide47.xml" ContentType="application/vnd.openxmlformats-officedocument.presentationml.notesSlide+xml"/>
  <Override PartName="/ppt/notesSlides/notesSlide54.xml" ContentType="application/vnd.openxmlformats-officedocument.presentationml.notesSlide+xml"/>
  <Override PartName="/ppt/notesSlides/notesSlide45.xml" ContentType="application/vnd.openxmlformats-officedocument.presentationml.notesSlide+xml"/>
  <Override PartName="/ppt/notesSlides/notesSlide41.xml" ContentType="application/vnd.openxmlformats-officedocument.presentationml.notesSlide+xml"/>
  <Override PartName="/ppt/notesSlides/notesSlide40.xml" ContentType="application/vnd.openxmlformats-officedocument.presentationml.notesSlide+xml"/>
  <Override PartName="/ppt/notesSlides/notesSlide39.xml" ContentType="application/vnd.openxmlformats-officedocument.presentationml.notesSlide+xml"/>
  <Override PartName="/ppt/notesSlides/notesSlide38.xml" ContentType="application/vnd.openxmlformats-officedocument.presentationml.notesSlide+xml"/>
  <Override PartName="/ppt/notesSlides/notesSlide46.xml" ContentType="application/vnd.openxmlformats-officedocument.presentationml.notesSlide+xml"/>
  <Override PartName="/ppt/notesSlides/notesSlide36.xml" ContentType="application/vnd.openxmlformats-officedocument.presentationml.notesSlide+xml"/>
  <Override PartName="/ppt/notesSlides/notesSlide35.xml" ContentType="application/vnd.openxmlformats-officedocument.presentationml.notesSlide+xml"/>
  <Override PartName="/ppt/notesSlides/notesSlide34.xml" ContentType="application/vnd.openxmlformats-officedocument.presentationml.notesSlide+xml"/>
  <Override PartName="/ppt/notesSlides/notesSlide42.xml" ContentType="application/vnd.openxmlformats-officedocument.presentationml.notesSlide+xml"/>
  <Override PartName="/ppt/notesSlides/notesSlide37.xml" ContentType="application/vnd.openxmlformats-officedocument.presentationml.notesSlide+xml"/>
  <Override PartName="/ppt/notesSlides/notesSlide44.xml" ContentType="application/vnd.openxmlformats-officedocument.presentationml.notesSlide+xml"/>
  <Override PartName="/ppt/notesSlides/notesSlide43.xml" ContentType="application/vnd.openxmlformats-officedocument.presentationml.notesSlid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custom.xml" ContentType="application/vnd.openxmlformats-officedocument.custom-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57" r:id="rId1"/>
  </p:sldMasterIdLst>
  <p:notesMasterIdLst>
    <p:notesMasterId r:id="rId66"/>
  </p:notesMasterIdLst>
  <p:handoutMasterIdLst>
    <p:handoutMasterId r:id="rId67"/>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320"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Lst>
  <p:sldSz cx="12192000" cy="6858000"/>
  <p:notesSz cx="6797675" cy="9926638"/>
  <p:embeddedFontLst>
    <p:embeddedFont>
      <p:font typeface="Huawei Sans" panose="020C0503030203020204" pitchFamily="34" charset="0"/>
      <p:regular r:id="rId68"/>
      <p:bold r:id="rId69"/>
    </p:embeddedFont>
    <p:embeddedFont>
      <p:font typeface="微软雅黑" panose="020B0503020204020204" pitchFamily="34" charset="-122"/>
      <p:regular r:id="rId70"/>
      <p:bold r:id="rId71"/>
    </p:embeddedFont>
    <p:embeddedFont>
      <p:font typeface="方正兰亭黑简体" panose="02000000000000000000" pitchFamily="2" charset="-122"/>
      <p:regular r:id="rId72"/>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C7000B"/>
    <a:srgbClr val="575756"/>
    <a:srgbClr val="FFFFFF"/>
    <a:srgbClr val="DD4654"/>
    <a:srgbClr val="F3D2D5"/>
    <a:srgbClr val="E6A8AD"/>
    <a:srgbClr val="E57B84"/>
    <a:srgbClr val="E57984"/>
    <a:srgbClr val="BF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84" autoAdjust="0"/>
    <p:restoredTop sz="74002" autoAdjust="0"/>
  </p:normalViewPr>
  <p:slideViewPr>
    <p:cSldViewPr snapToGrid="0" snapToObjects="1">
      <p:cViewPr varScale="1">
        <p:scale>
          <a:sx n="122" d="100"/>
          <a:sy n="122" d="100"/>
        </p:scale>
        <p:origin x="1122" y="90"/>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2988"/>
    </p:cViewPr>
  </p:sorterViewPr>
  <p:notesViewPr>
    <p:cSldViewPr snapToGrid="0" snapToObjects="1">
      <p:cViewPr>
        <p:scale>
          <a:sx n="100" d="100"/>
          <a:sy n="100" d="100"/>
        </p:scale>
        <p:origin x="1908" y="-1080"/>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font" Target="fonts/font1.fntdata"/><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74" Type="http://schemas.openxmlformats.org/officeDocument/2006/relationships/viewProps" Target="viewProps.xml"/><Relationship Id="rId79" Type="http://schemas.openxmlformats.org/officeDocument/2006/relationships/customXml" Target="../customXml/item3.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font" Target="fonts/font2.fntdata"/><Relationship Id="rId77" Type="http://schemas.openxmlformats.org/officeDocument/2006/relationships/customXml" Target="../customXml/item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5.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3.fntdata"/><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78"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font" Target="fonts/font4.fntdata"/><Relationship Id="rId2" Type="http://schemas.openxmlformats.org/officeDocument/2006/relationships/slide" Target="slides/slide1.xml"/><Relationship Id="rId29"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8/20/2020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739895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978791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Metric: indicates the cost.</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0921926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830539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080382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053709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78001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764036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976536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578129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781629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732211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405492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Note:</a:t>
            </a:r>
            <a:endParaRPr lang="en-US" altLang="zh-CN" smtClean="0"/>
          </a:p>
          <a:p>
            <a:pPr lvl="1"/>
            <a:r>
              <a:rPr lang="en-US" smtClean="0"/>
              <a:t>The total candidate cost is the sum of the metric described in the LSA and the cost of the route from the parent node to the root node.</a:t>
            </a:r>
            <a:endParaRPr lang="en-US" altLang="zh-CN" smtClean="0"/>
          </a:p>
          <a:p>
            <a:pPr lvl="1"/>
            <a:r>
              <a:rPr lang="en-US" smtClean="0"/>
              <a:t>The candidate list records the neighbor list.</a:t>
            </a:r>
            <a:endParaRPr lang="en-US" altLang="zh-CN"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3816189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152565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905288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R3 has two different cost values in the candidate list: 48 and 2. Therefore, R3 adds the route with the smallest cost to the SPF tree and deletes the route from the candidate list.</a:t>
            </a:r>
            <a:endParaRPr lang="en-US" altLang="zh-CN"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6563226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234098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108653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22378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In the second phase, the router calculates the optimal route based on routing information in the Router-LSA and Network-LSA.</a:t>
            </a:r>
            <a:endParaRPr lang="en-US" altLang="zh-CN" dirty="0" smtClean="0"/>
          </a:p>
          <a:p>
            <a:r>
              <a:rPr lang="en-US" dirty="0" smtClean="0"/>
              <a:t>Starting from the root node, routing information in the LSA of each node is added according to the sequence in which nodes are added to the SPF tree:</a:t>
            </a:r>
            <a:endParaRPr lang="en-US" altLang="zh-CN" dirty="0" smtClean="0"/>
          </a:p>
          <a:p>
            <a:pPr lvl="1"/>
            <a:r>
              <a:rPr lang="en-US" dirty="0" smtClean="0"/>
              <a:t>In the Router-LSA of R1 at 10.0.1.1, there is one network. The network ID/subnet mask is 10.0.13.0/24, and the metric is 48.</a:t>
            </a:r>
            <a:endParaRPr lang="en-US" altLang="zh-CN" dirty="0" smtClean="0"/>
          </a:p>
          <a:p>
            <a:pPr lvl="1"/>
            <a:r>
              <a:rPr lang="en-US" dirty="0" smtClean="0"/>
              <a:t>In the Network-LSA of DR at 10.0.12.2, the network ID/subnet mask is 10.0.12.0/24, and the metric is 1 (1+0).</a:t>
            </a:r>
            <a:endParaRPr lang="en-US" altLang="zh-CN" dirty="0" smtClean="0"/>
          </a:p>
          <a:p>
            <a:pPr lvl="1"/>
            <a:r>
              <a:rPr lang="en-US" dirty="0" smtClean="0"/>
              <a:t>In the Router-LSA of R2 at 10.0.2.2, there is one network. The network ID/subnet mask is 10.0.24.0/24, and the metric is 49 (1+0+48).</a:t>
            </a:r>
            <a:endParaRPr lang="en-US" altLang="zh-CN" dirty="0" smtClean="0"/>
          </a:p>
          <a:p>
            <a:pPr lvl="1"/>
            <a:r>
              <a:rPr lang="en-US" dirty="0" smtClean="0"/>
              <a:t>In the Network-LSA of DR at 10.0.235.2, the network ID/subnet mask is 10.0.235.0/24, and the metric is 2 (1+0+1).</a:t>
            </a:r>
            <a:endParaRPr lang="en-US" altLang="zh-CN" dirty="0" smtClean="0"/>
          </a:p>
          <a:p>
            <a:pPr lvl="1"/>
            <a:r>
              <a:rPr lang="en-US" dirty="0" smtClean="0"/>
              <a:t>In the Router-LSA of R3 at 10.0.3.3, there is one network. The network ID/subnet mask is 10.0.13.0/24, which already exists on R1 and can be ignored.</a:t>
            </a:r>
            <a:endParaRPr lang="en-US" altLang="zh-CN" dirty="0" smtClean="0"/>
          </a:p>
          <a:p>
            <a:pPr lvl="1"/>
            <a:r>
              <a:rPr lang="en-US" dirty="0" smtClean="0"/>
              <a:t>In the Router-LSA of R5 at 10.0.5.5, there is one network. The network ID/subnet mask is 10.0.45.0/24, and the metric is 50 (1+0+0+1+48).</a:t>
            </a:r>
            <a:endParaRPr lang="en-US" altLang="zh-CN" dirty="0" smtClean="0"/>
          </a:p>
          <a:p>
            <a:pPr lvl="1"/>
            <a:r>
              <a:rPr lang="en-US" dirty="0" smtClean="0"/>
              <a:t>In the Router-LSA of R4 at 10.0.4.4, there are two networks. One network ID/subnet mask is 10.0.24.0/24, which already exists on R2 and is not added. The other network ID/subnet mask is 10.0.45.0/24, which already exists on R5 and is not added.</a:t>
            </a:r>
            <a:endParaRPr lang="en-US" altLang="zh-CN" dirty="0" smtClean="0"/>
          </a:p>
          <a:p>
            <a:endParaRPr lang="en-US" altLang="zh-CN" dirty="0" smtClean="0"/>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3950221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394493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464230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lvl="0" indent="-228600">
              <a:buFont typeface="+mj-lt"/>
              <a:buAutoNum type="arabicPeriod"/>
            </a:pPr>
            <a:r>
              <a:rPr lang="en-US" dirty="0" smtClean="0"/>
              <a:t>ABCD</a:t>
            </a:r>
          </a:p>
          <a:p>
            <a:pPr marL="228600" lvl="0" indent="-228600">
              <a:buFont typeface="+mj-lt"/>
              <a:buAutoNum type="arabicPeriod"/>
            </a:pPr>
            <a:r>
              <a:rPr lang="en-US" dirty="0" smtClean="0"/>
              <a:t>False</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6509299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084433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5443491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133583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183904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012625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519139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608205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51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709203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202234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434840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5033445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985733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OSPF requires that at least one interface of the ABR should belong to the backbone area.</a:t>
            </a:r>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0846071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1378904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endParaRPr lang="en-US" altLang="zh-CN" smtClean="0"/>
          </a:p>
          <a:p>
            <a:pPr lvl="0"/>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55692759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1211761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Note: The virtual link enables OSPF routers to communicate through a non-backbone area, which may cause routing loops in some scenarios. Therefore, you are not advised to deploy an OSPF virtual link.</a:t>
            </a:r>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50706086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lvl="0" indent="-228600">
              <a:buFont typeface="+mj-lt"/>
              <a:buAutoNum type="arabicPeriod"/>
            </a:pPr>
            <a:r>
              <a:rPr lang="en-US" dirty="0" smtClean="0"/>
              <a:t>True</a:t>
            </a:r>
            <a:endParaRPr lang="en-US" altLang="zh-CN" dirty="0" smtClean="0"/>
          </a:p>
          <a:p>
            <a:pPr marL="228600" lvl="0" indent="-228600">
              <a:buFont typeface="+mj-lt"/>
              <a:buAutoNum type="arabicPeriod"/>
            </a:pPr>
            <a:r>
              <a:rPr lang="en-US" dirty="0" smtClean="0"/>
              <a:t>An OSPF network is partitioned into the backbone area and non-backbone areas. All non-backbone areas are directly connected to the backbone area, and there is only one backbone area. Non-backbone areas communicate with each other through the backbone area. In addition, the Type 3 LSAs from the backbone area do not return to the backbone area.</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48466244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755530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6622830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158734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8689989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Run the following commands in the OSPF process view to import external routes: BGP </a:t>
            </a:r>
            <a:r>
              <a:rPr lang="en-US" altLang="zh-CN" dirty="0" smtClean="0"/>
              <a:t>routes</a:t>
            </a:r>
            <a:r>
              <a:rPr lang="en-US" dirty="0" smtClean="0"/>
              <a:t>, IS-IS </a:t>
            </a:r>
            <a:r>
              <a:rPr lang="en-US" altLang="zh-CN" dirty="0" smtClean="0"/>
              <a:t>routes</a:t>
            </a:r>
            <a:r>
              <a:rPr lang="en-US" dirty="0" smtClean="0"/>
              <a:t>, OSPF </a:t>
            </a:r>
            <a:r>
              <a:rPr lang="en-US" altLang="zh-CN" dirty="0" smtClean="0"/>
              <a:t>routes</a:t>
            </a:r>
            <a:r>
              <a:rPr lang="en-US" dirty="0" smtClean="0"/>
              <a:t>, direct routes, and static routes can be imported.</a:t>
            </a:r>
            <a:endParaRPr lang="en-US" altLang="zh-CN" dirty="0" smtClean="0"/>
          </a:p>
          <a:p>
            <a:pPr lvl="1"/>
            <a:r>
              <a:rPr lang="en-US" b="1" dirty="0" smtClean="0"/>
              <a:t>import-route</a:t>
            </a:r>
            <a:r>
              <a:rPr lang="en-US" dirty="0" smtClean="0"/>
              <a:t> { </a:t>
            </a:r>
            <a:r>
              <a:rPr lang="en-US" b="1" dirty="0" smtClean="0"/>
              <a:t>limit</a:t>
            </a:r>
            <a:r>
              <a:rPr lang="en-US" dirty="0" smtClean="0"/>
              <a:t> </a:t>
            </a:r>
            <a:r>
              <a:rPr lang="en-US" i="1" dirty="0" smtClean="0"/>
              <a:t>limit-number</a:t>
            </a:r>
            <a:r>
              <a:rPr lang="en-US" dirty="0" smtClean="0"/>
              <a:t> | { </a:t>
            </a:r>
            <a:r>
              <a:rPr lang="en-US" b="1" dirty="0" err="1" smtClean="0"/>
              <a:t>bgp</a:t>
            </a:r>
            <a:r>
              <a:rPr lang="en-US" dirty="0" smtClean="0"/>
              <a:t> [ </a:t>
            </a:r>
            <a:r>
              <a:rPr lang="en-US" b="1" dirty="0" smtClean="0"/>
              <a:t>permit-</a:t>
            </a:r>
            <a:r>
              <a:rPr lang="en-US" b="1" dirty="0" err="1" smtClean="0"/>
              <a:t>ibgp</a:t>
            </a:r>
            <a:r>
              <a:rPr lang="en-US" dirty="0" smtClean="0"/>
              <a:t> ] | </a:t>
            </a:r>
            <a:r>
              <a:rPr lang="en-US" b="1" dirty="0" smtClean="0"/>
              <a:t>direct</a:t>
            </a:r>
            <a:r>
              <a:rPr lang="en-US" dirty="0" smtClean="0"/>
              <a:t> | </a:t>
            </a:r>
            <a:r>
              <a:rPr lang="en-US" b="1" dirty="0" err="1" smtClean="0"/>
              <a:t>unr</a:t>
            </a:r>
            <a:r>
              <a:rPr lang="en-US" dirty="0" smtClean="0"/>
              <a:t> | </a:t>
            </a:r>
            <a:r>
              <a:rPr lang="en-US" b="1" dirty="0" smtClean="0"/>
              <a:t>rip</a:t>
            </a:r>
            <a:r>
              <a:rPr lang="en-US" dirty="0" smtClean="0"/>
              <a:t> [ </a:t>
            </a:r>
            <a:r>
              <a:rPr lang="en-US" i="1" dirty="0" smtClean="0"/>
              <a:t>process-id-rip</a:t>
            </a:r>
            <a:r>
              <a:rPr lang="en-US" dirty="0" smtClean="0"/>
              <a:t> ] | </a:t>
            </a:r>
            <a:r>
              <a:rPr lang="en-US" b="1" dirty="0" smtClean="0"/>
              <a:t>static</a:t>
            </a:r>
            <a:r>
              <a:rPr lang="en-US" dirty="0" smtClean="0"/>
              <a:t> </a:t>
            </a:r>
            <a:r>
              <a:rPr lang="en-US" b="1" dirty="0" smtClean="0"/>
              <a:t>| </a:t>
            </a:r>
            <a:r>
              <a:rPr lang="en-US" b="1" dirty="0" err="1" smtClean="0"/>
              <a:t>isis</a:t>
            </a:r>
            <a:r>
              <a:rPr lang="en-US" b="1" dirty="0" smtClean="0"/>
              <a:t> </a:t>
            </a:r>
            <a:r>
              <a:rPr lang="en-US" dirty="0" smtClean="0"/>
              <a:t>[ </a:t>
            </a:r>
            <a:r>
              <a:rPr lang="en-US" i="1" dirty="0" smtClean="0"/>
              <a:t>process-id-</a:t>
            </a:r>
            <a:r>
              <a:rPr lang="en-US" i="1" dirty="0" err="1" smtClean="0"/>
              <a:t>isis</a:t>
            </a:r>
            <a:r>
              <a:rPr lang="en-US" dirty="0" smtClean="0"/>
              <a:t> ] | </a:t>
            </a:r>
            <a:r>
              <a:rPr lang="en-US" b="1" dirty="0" err="1" smtClean="0"/>
              <a:t>ospf</a:t>
            </a:r>
            <a:r>
              <a:rPr lang="en-US" dirty="0" smtClean="0"/>
              <a:t> [ </a:t>
            </a:r>
            <a:r>
              <a:rPr lang="en-US" i="1" dirty="0" smtClean="0"/>
              <a:t>process-id-</a:t>
            </a:r>
            <a:r>
              <a:rPr lang="en-US" i="1" dirty="0" err="1" smtClean="0"/>
              <a:t>ospf</a:t>
            </a:r>
            <a:r>
              <a:rPr lang="en-US" dirty="0" smtClean="0"/>
              <a:t> ] } [ </a:t>
            </a:r>
            <a:r>
              <a:rPr lang="en-US" b="1" dirty="0" smtClean="0"/>
              <a:t>cost</a:t>
            </a:r>
            <a:r>
              <a:rPr lang="en-US" dirty="0" smtClean="0"/>
              <a:t> </a:t>
            </a:r>
            <a:r>
              <a:rPr lang="en-US" i="1" dirty="0" err="1" smtClean="0"/>
              <a:t>cost</a:t>
            </a:r>
            <a:r>
              <a:rPr lang="en-US" dirty="0" smtClean="0"/>
              <a:t> </a:t>
            </a:r>
            <a:r>
              <a:rPr lang="en-US" b="1" dirty="0" smtClean="0"/>
              <a:t>| type </a:t>
            </a:r>
            <a:r>
              <a:rPr lang="en-US" i="1" dirty="0" err="1" smtClean="0"/>
              <a:t>type</a:t>
            </a:r>
            <a:r>
              <a:rPr lang="en-US" dirty="0" smtClean="0"/>
              <a:t> | </a:t>
            </a:r>
            <a:r>
              <a:rPr lang="en-US" b="1" dirty="0" smtClean="0"/>
              <a:t>tag</a:t>
            </a:r>
            <a:r>
              <a:rPr lang="en-US" dirty="0" smtClean="0"/>
              <a:t> </a:t>
            </a:r>
            <a:r>
              <a:rPr lang="en-US" i="1" dirty="0" err="1" smtClean="0"/>
              <a:t>tag</a:t>
            </a:r>
            <a:r>
              <a:rPr lang="en-US" dirty="0" smtClean="0"/>
              <a:t> | </a:t>
            </a:r>
            <a:r>
              <a:rPr lang="en-US" b="1" dirty="0" smtClean="0"/>
              <a:t>route-policy</a:t>
            </a:r>
            <a:r>
              <a:rPr lang="en-US" dirty="0" smtClean="0"/>
              <a:t> </a:t>
            </a:r>
            <a:r>
              <a:rPr lang="en-US" i="1" dirty="0" smtClean="0"/>
              <a:t>route-policy-name</a:t>
            </a:r>
            <a:r>
              <a:rPr lang="en-US" dirty="0" smtClean="0"/>
              <a:t> ] * }</a:t>
            </a:r>
            <a:endParaRPr lang="en-US" altLang="zh-CN"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79552271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solidFill>
                  <a:schemeClr val="bg1">
                    <a:lumMod val="50000"/>
                  </a:schemeClr>
                </a:solidFill>
              </a:rPr>
              <a:t>Forwarding Address: When the value of this field is 0.0.0.0, traffic destined for the external network segment is sent to the ASBR that imports the external route. If the value of this field is not 0.0.0.0, traffic is sent to this forwarding address. This field is used to avoid the sub-optimal path problem in some special scenarios.</a:t>
            </a:r>
            <a:endParaRPr lang="en-US" altLang="zh-CN" dirty="0" smtClean="0">
              <a:solidFill>
                <a:schemeClr val="bg1">
                  <a:lumMod val="50000"/>
                </a:schemeClr>
              </a:solidFill>
            </a:endParaRPr>
          </a:p>
          <a:p>
            <a:pPr lvl="0"/>
            <a:r>
              <a:rPr lang="en-US" dirty="0" smtClean="0"/>
              <a:t>External Route Tag: indicates the external route tag and is often used to deploy routing policies.</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13595612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smtClean="0"/>
          </a:p>
          <a:p>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33999221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6040349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8339996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167896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2946088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8146876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5801664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825579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lvl="0" indent="-228600">
              <a:buFont typeface="+mj-lt"/>
              <a:buAutoNum type="arabicPeriod"/>
            </a:pPr>
            <a:r>
              <a:rPr lang="en-US" dirty="0" smtClean="0"/>
              <a:t>ABCD</a:t>
            </a:r>
            <a:endParaRPr lang="en-US" altLang="zh-CN" dirty="0" smtClean="0"/>
          </a:p>
          <a:p>
            <a:pPr marL="228600" lvl="0" indent="-228600">
              <a:buFont typeface="+mj-lt"/>
              <a:buAutoNum type="arabicPeriod"/>
            </a:pPr>
            <a:r>
              <a:rPr lang="en-US" dirty="0" smtClean="0"/>
              <a:t>A</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91961023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7945010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82171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24972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LS Age: When an LSA is originated, the value of this field is 0. The value of this field increases as the LSA is flooded on the network. When the value of this field reaches the value of MaxAge (3600s by default), the LSA is not used for route calculation.</a:t>
            </a:r>
            <a:endParaRPr lang="en-US" altLang="zh-CN" smtClean="0"/>
          </a:p>
          <a:p>
            <a:pPr lvl="0"/>
            <a:r>
              <a:rPr lang="en-US" smtClean="0"/>
              <a:t>LS Sequence Number: This field is used to determine whether an LSA is old or new or whether there are duplicate instances. The sequence number ranges from 0x80000001 to 0x7FFFFFFF. A router originates an LSA with the sequence number 0x80000001. The sequence number increases by 1 each time the LSA is updated. When the sequence number of the LSA reaches the maximum value, the LSA is regenerated and the sequence number is set to 0x80000001.</a:t>
            </a:r>
            <a:endParaRPr lang="en-US" dirty="0"/>
          </a:p>
        </p:txBody>
      </p:sp>
      <p:sp>
        <p:nvSpPr>
          <p:cNvPr id="7" name="幻灯片图像占位符 6"/>
          <p:cNvSpPr>
            <a:spLocks noGrp="1" noRot="1" noChangeAspect="1"/>
          </p:cNvSpPr>
          <p:nvPr>
            <p:ph type="sldImg"/>
          </p:nvPr>
        </p:nvSpPr>
        <p:spPr/>
      </p:sp>
    </p:spTree>
    <p:extLst>
      <p:ext uri="{BB962C8B-B14F-4D97-AF65-F5344CB8AC3E}">
        <p14:creationId xmlns:p14="http://schemas.microsoft.com/office/powerpoint/2010/main" val="13768543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many cases, the type value is used to refer to the corresponding LSA. For example, Type 1 LSAs indicate Router-LSAs and Type 2 LSAs indicate Network-LSAs, and so on.</a:t>
            </a:r>
            <a:endParaRPr lang="en-US" altLang="zh-CN"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41626488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511196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20" name="Picture 4">
            <a:extLst>
              <a:ext uri="{FF2B5EF4-FFF2-40B4-BE49-F238E27FC236}">
                <a16:creationId xmlns="" xmlns:a16="http://schemas.microsoft.com/office/drawing/2014/main"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 xmlns:a16="http://schemas.microsoft.com/office/drawing/2014/main"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 xmlns:a16="http://schemas.microsoft.com/office/drawing/2014/main"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 xmlns:a16="http://schemas.microsoft.com/office/drawing/2014/main"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 xmlns:a16="http://schemas.microsoft.com/office/drawing/2014/main"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 xmlns:a16="http://schemas.microsoft.com/office/drawing/2014/main"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 xmlns:a16="http://schemas.microsoft.com/office/drawing/2014/main"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 xmlns:a16="http://schemas.microsoft.com/office/drawing/2014/main"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 xmlns:a16="http://schemas.microsoft.com/office/drawing/2014/main"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 xmlns:a16="http://schemas.microsoft.com/office/drawing/2014/main"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 xmlns:a16="http://schemas.microsoft.com/office/drawing/2014/main"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 xmlns:a16="http://schemas.microsoft.com/office/drawing/2014/main"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 xmlns:a16="http://schemas.microsoft.com/office/drawing/2014/main"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 xmlns:a16="http://schemas.microsoft.com/office/drawing/2014/main"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24" name="文本占位符 6">
            <a:extLst>
              <a:ext uri="{FF2B5EF4-FFF2-40B4-BE49-F238E27FC236}">
                <a16:creationId xmlns="" xmlns:a16="http://schemas.microsoft.com/office/drawing/2014/main"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 xmlns:a16="http://schemas.microsoft.com/office/drawing/2014/main"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 xmlns:a16="http://schemas.microsoft.com/office/drawing/2014/main"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 xmlns:a16="http://schemas.microsoft.com/office/drawing/2014/main"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 xmlns:a16="http://schemas.microsoft.com/office/drawing/2014/main"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 xmlns:a16="http://schemas.microsoft.com/office/drawing/2014/main"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 xmlns:a16="http://schemas.microsoft.com/office/drawing/2014/main"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 xmlns:a16="http://schemas.microsoft.com/office/drawing/2014/main"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 xmlns:a16="http://schemas.microsoft.com/office/drawing/2014/main"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 xmlns:a16="http://schemas.microsoft.com/office/drawing/2014/main"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 xmlns:a16="http://schemas.microsoft.com/office/drawing/2014/main"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 xmlns:a16="http://schemas.microsoft.com/office/drawing/2014/main"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 xmlns:a16="http://schemas.microsoft.com/office/drawing/2014/main"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 xmlns:a16="http://schemas.microsoft.com/office/drawing/2014/main"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 xmlns:a16="http://schemas.microsoft.com/office/drawing/2014/main"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 xmlns:a16="http://schemas.microsoft.com/office/drawing/2014/main"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3764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901616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文本占位符 6"/>
          <p:cNvSpPr>
            <a:spLocks noGrp="1"/>
          </p:cNvSpPr>
          <p:nvPr>
            <p:ph type="body" sz="quarter" idx="10" hasCustomPrompt="1"/>
          </p:nvPr>
        </p:nvSpPr>
        <p:spPr>
          <a:xfrm>
            <a:off x="469565" y="1233488"/>
            <a:ext cx="11274935" cy="4679788"/>
          </a:xfrm>
        </p:spPr>
        <p:txBody>
          <a:bodyPr/>
          <a:lstStyle>
            <a:lvl1pPr algn="just" fontAlgn="auto">
              <a:buClrTx/>
              <a:defRPr baseline="0">
                <a:latin typeface="Huawei Sans" panose="020C0503030203020204" pitchFamily="34" charset="0"/>
                <a:ea typeface="方正兰亭黑简体" panose="02000000000000000000" pitchFamily="2" charset="-122"/>
                <a:cs typeface="Arial" panose="020B0604020202020204" pitchFamily="34" charset="0"/>
              </a:defRPr>
            </a:lvl1pPr>
            <a:lvl2pPr marL="654938" indent="-251899" fontAlgn="auto">
              <a:buClrTx/>
              <a:buSzPct val="100000"/>
              <a:buFont typeface="Huawei Sans" panose="020C0503030203020204" pitchFamily="34" charset="0"/>
              <a:buChar char="▫"/>
              <a:defRPr baseline="0">
                <a:solidFill>
                  <a:schemeClr val="tx1"/>
                </a:solidFill>
                <a:latin typeface="Huawei Sans" panose="020C0503030203020204" pitchFamily="34" charset="0"/>
                <a:ea typeface="方正兰亭黑简体" panose="02000000000000000000" pitchFamily="2" charset="-122"/>
              </a:defRPr>
            </a:lvl2pPr>
            <a:lvl3pPr fontAlgn="auto">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auto">
              <a:defRPr baseline="0">
                <a:latin typeface="Huawei Sans" panose="020C0503030203020204" pitchFamily="34" charset="0"/>
                <a:ea typeface="方正兰亭黑简体" panose="02000000000000000000" pitchFamily="2" charset="-122"/>
              </a:defRPr>
            </a:lvl4pPr>
            <a:lvl5pPr marL="1802879" indent="-201519" fontAlgn="auto">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zh-CN" altLang="en-US" dirty="0"/>
              <a:t>学完本课程后，您将能够：</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spTree>
    <p:extLst>
      <p:ext uri="{BB962C8B-B14F-4D97-AF65-F5344CB8AC3E}">
        <p14:creationId xmlns:p14="http://schemas.microsoft.com/office/powerpoint/2010/main" val="242484459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defRPr baseline="0">
                <a:latin typeface="Huawei Sans" panose="020C0503030203020204" pitchFamily="34" charset="0"/>
              </a:defRPr>
            </a:lvl2pPr>
            <a:lvl3pPr>
              <a:defRPr baseline="0">
                <a:latin typeface="Huawei Sans" panose="020C0503030203020204" pitchFamily="34" charset="0"/>
              </a:defRPr>
            </a:lvl3pPr>
            <a:lvl4pPr>
              <a:defRPr baseline="0">
                <a:latin typeface="Huawei Sans" panose="020C0503030203020204" pitchFamily="34" charset="0"/>
              </a:defRPr>
            </a:lvl4pPr>
            <a:lvl5pPr>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2707799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49" name="文本占位符 6">
            <a:extLst>
              <a:ext uri="{FF2B5EF4-FFF2-40B4-BE49-F238E27FC236}">
                <a16:creationId xmlns="" xmlns:a16="http://schemas.microsoft.com/office/drawing/2014/main"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 xmlns:a16="http://schemas.microsoft.com/office/drawing/2014/main"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 xmlns:a16="http://schemas.microsoft.com/office/drawing/2014/main"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 xmlns:a16="http://schemas.microsoft.com/office/drawing/2014/main"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 xmlns:a16="http://schemas.microsoft.com/office/drawing/2014/main"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 xmlns:a16="http://schemas.microsoft.com/office/drawing/2014/main"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 xmlns:a16="http://schemas.microsoft.com/office/drawing/2014/main"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 xmlns:a16="http://schemas.microsoft.com/office/drawing/2014/main"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 xmlns:a16="http://schemas.microsoft.com/office/drawing/2014/main"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 xmlns:a16="http://schemas.microsoft.com/office/drawing/2014/main"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 xmlns:a16="http://schemas.microsoft.com/office/drawing/2014/main"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 xmlns:a16="http://schemas.microsoft.com/office/drawing/2014/main"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48" name="TextBox 10">
            <a:extLst>
              <a:ext uri="{FF2B5EF4-FFF2-40B4-BE49-F238E27FC236}">
                <a16:creationId xmlns="" xmlns:a16="http://schemas.microsoft.com/office/drawing/2014/main"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 xmlns:a16="http://schemas.microsoft.com/office/drawing/2014/main"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 xmlns:a16="http://schemas.microsoft.com/office/drawing/2014/main"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 xmlns:a16="http://schemas.microsoft.com/office/drawing/2014/main"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 xmlns:a16="http://schemas.microsoft.com/office/drawing/2014/main"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 xmlns:a16="http://schemas.microsoft.com/office/drawing/2014/main"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 xmlns:a16="http://schemas.microsoft.com/office/drawing/2014/main"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 xmlns:a16="http://schemas.microsoft.com/office/drawing/2014/main"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 xmlns:a16="http://schemas.microsoft.com/office/drawing/2014/main"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 xmlns:a16="http://schemas.microsoft.com/office/drawing/2014/main"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 xmlns:a16="http://schemas.microsoft.com/office/drawing/2014/main"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 xmlns:a16="http://schemas.microsoft.com/office/drawing/2014/main"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 xmlns:a16="http://schemas.microsoft.com/office/drawing/2014/main"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 xmlns:a16="http://schemas.microsoft.com/office/drawing/2014/main"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 xmlns:a16="http://schemas.microsoft.com/office/drawing/2014/main"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 xmlns:a16="http://schemas.microsoft.com/office/drawing/2014/main"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 xmlns:a16="http://schemas.microsoft.com/office/drawing/2014/main"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 xmlns:a16="http://schemas.microsoft.com/office/drawing/2014/main"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 xmlns:a16="http://schemas.microsoft.com/office/drawing/2014/main"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 xmlns:a16="http://schemas.microsoft.com/office/drawing/2014/main"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 xmlns:a16="http://schemas.microsoft.com/office/drawing/2014/main"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 xmlns:a16="http://schemas.microsoft.com/office/drawing/2014/main"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 xmlns:a16="http://schemas.microsoft.com/office/drawing/2014/main"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a:t>Directory </a:t>
            </a:r>
          </a:p>
          <a:p>
            <a:pPr marL="653788" lvl="1" indent="-457017">
              <a:buSzPct val="100000"/>
              <a:buFont typeface="+mj-lt"/>
              <a:buAutoNum type="arabicPeriod"/>
            </a:pPr>
            <a:endParaRPr lang="en-US" altLang="zh-CN"/>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5" name="内容占位符 6">
            <a:extLst>
              <a:ext uri="{FF2B5EF4-FFF2-40B4-BE49-F238E27FC236}">
                <a16:creationId xmlns="" xmlns:a16="http://schemas.microsoft.com/office/drawing/2014/main"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 xmlns:a16="http://schemas.microsoft.com/office/drawing/2014/main"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 xmlns:a16="http://schemas.microsoft.com/office/drawing/2014/main"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 xmlns:a16="http://schemas.microsoft.com/office/drawing/2014/main"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 xmlns:a16="http://schemas.microsoft.com/office/drawing/2014/main"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 xmlns:a16="http://schemas.microsoft.com/office/drawing/2014/main"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 xmlns:a16="http://schemas.microsoft.com/office/drawing/2014/main"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39" name="文本占位符 6">
            <a:extLst>
              <a:ext uri="{FF2B5EF4-FFF2-40B4-BE49-F238E27FC236}">
                <a16:creationId xmlns="" xmlns:a16="http://schemas.microsoft.com/office/drawing/2014/main"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 xmlns:a16="http://schemas.microsoft.com/office/drawing/2014/main"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 xmlns:a16="http://schemas.microsoft.com/office/drawing/2014/main"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 xmlns:a16="http://schemas.microsoft.com/office/drawing/2014/main"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 xmlns:a16="http://schemas.microsoft.com/office/drawing/2014/main"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 xmlns:a16="http://schemas.microsoft.com/office/drawing/2014/main"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 xmlns:a16="http://schemas.microsoft.com/office/drawing/2014/main"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10" name="Freeform 9">
            <a:extLst>
              <a:ext uri="{FF2B5EF4-FFF2-40B4-BE49-F238E27FC236}">
                <a16:creationId xmlns="" xmlns:a16="http://schemas.microsoft.com/office/drawing/2014/main"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 xmlns:a16="http://schemas.microsoft.com/office/drawing/2014/main"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 xmlns:a16="http://schemas.microsoft.com/office/drawing/2014/main"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 xmlns:a16="http://schemas.microsoft.com/office/drawing/2014/main"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9#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 xmlns:a16="http://schemas.microsoft.com/office/drawing/2014/main"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 xmlns:a16="http://schemas.microsoft.com/office/drawing/2014/main"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 xmlns:a16="http://schemas.microsoft.com/office/drawing/2014/main"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 xmlns:a16="http://schemas.microsoft.com/office/drawing/2014/main"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 xmlns:a16="http://schemas.microsoft.com/office/drawing/2014/main"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 xmlns:a16="http://schemas.microsoft.com/office/drawing/2014/main"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 xmlns:a16="http://schemas.microsoft.com/office/drawing/2014/main"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 xmlns:a16="http://schemas.microsoft.com/office/drawing/2014/main"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 xmlns:a16="http://schemas.microsoft.com/office/drawing/2014/main"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 xmlns:a16="http://schemas.microsoft.com/office/drawing/2014/main"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 xmlns:a16="http://schemas.microsoft.com/office/drawing/2014/main"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 xmlns:a16="http://schemas.microsoft.com/office/drawing/2014/main"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 xmlns:a16="http://schemas.microsoft.com/office/drawing/2014/main"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 xmlns:a16="http://schemas.microsoft.com/office/drawing/2014/main"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 xmlns:a16="http://schemas.microsoft.com/office/drawing/2014/main"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 xmlns:a16="http://schemas.microsoft.com/office/drawing/2014/main"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 xmlns:a16="http://schemas.microsoft.com/office/drawing/2014/main"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 xmlns:a16="http://schemas.microsoft.com/office/drawing/2014/main"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 xmlns:a16="http://schemas.microsoft.com/office/drawing/2014/main"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 xmlns:a16="http://schemas.microsoft.com/office/drawing/2014/main"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 xmlns:a16="http://schemas.microsoft.com/office/drawing/2014/main"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 xmlns:a16="http://schemas.microsoft.com/office/drawing/2014/main"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 xmlns:a16="http://schemas.microsoft.com/office/drawing/2014/main"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 xmlns:a16="http://schemas.microsoft.com/office/drawing/2014/main"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 xmlns:a16="http://schemas.microsoft.com/office/drawing/2014/main"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42" name="文本占位符 6">
            <a:extLst>
              <a:ext uri="{FF2B5EF4-FFF2-40B4-BE49-F238E27FC236}">
                <a16:creationId xmlns="" xmlns:a16="http://schemas.microsoft.com/office/drawing/2014/main"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 xmlns:a16="http://schemas.microsoft.com/office/drawing/2014/main"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 xmlns:a16="http://schemas.microsoft.com/office/drawing/2014/main"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 xmlns:a16="http://schemas.microsoft.com/office/drawing/2014/main"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 xmlns:a16="http://schemas.microsoft.com/office/drawing/2014/main"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 xmlns:a16="http://schemas.microsoft.com/office/drawing/2014/main"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 xmlns:a16="http://schemas.microsoft.com/office/drawing/2014/main"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 xmlns:a16="http://schemas.microsoft.com/office/drawing/2014/main"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 xmlns:a16="http://schemas.microsoft.com/office/drawing/2014/main"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 xmlns:a16="http://schemas.microsoft.com/office/drawing/2014/main"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 xmlns:a16="http://schemas.microsoft.com/office/drawing/2014/main"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 xmlns:a16="http://schemas.microsoft.com/office/drawing/2014/main"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 xmlns:a16="http://schemas.microsoft.com/office/drawing/2014/main"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 xmlns:a16="http://schemas.microsoft.com/office/drawing/2014/main"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 xmlns:a16="http://schemas.microsoft.com/office/drawing/2014/main"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 xmlns:a16="http://schemas.microsoft.com/office/drawing/2014/main"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 xmlns:a16="http://schemas.microsoft.com/office/drawing/2014/main"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 xmlns:a16="http://schemas.microsoft.com/office/drawing/2014/main"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 xmlns:a16="http://schemas.microsoft.com/office/drawing/2014/main"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 xmlns:a16="http://schemas.microsoft.com/office/drawing/2014/main"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7" name="文本占位符 6">
            <a:extLst>
              <a:ext uri="{FF2B5EF4-FFF2-40B4-BE49-F238E27FC236}">
                <a16:creationId xmlns="" xmlns:a16="http://schemas.microsoft.com/office/drawing/2014/main"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 xmlns:a16="http://schemas.microsoft.com/office/drawing/2014/main"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 xmlns:a16="http://schemas.microsoft.com/office/drawing/2014/main"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 xmlns:a16="http://schemas.microsoft.com/office/drawing/2014/main"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 xmlns:a16="http://schemas.microsoft.com/office/drawing/2014/main"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 xmlns:a16="http://schemas.microsoft.com/office/drawing/2014/main"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 xmlns:a16="http://schemas.microsoft.com/office/drawing/2014/main"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 xmlns:a16="http://schemas.microsoft.com/office/drawing/2014/main"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 xmlns:a16="http://schemas.microsoft.com/office/drawing/2014/main"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 xmlns:a16="http://schemas.microsoft.com/office/drawing/2014/main"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 xmlns:a16="http://schemas.microsoft.com/office/drawing/2014/main"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 xmlns:a16="http://schemas.microsoft.com/office/drawing/2014/main"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 xmlns:a16="http://schemas.microsoft.com/office/drawing/2014/main"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 xmlns:a16="http://schemas.microsoft.com/office/drawing/2014/main"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 xmlns:a16="http://schemas.microsoft.com/office/drawing/2014/main"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 xmlns:a16="http://schemas.microsoft.com/office/drawing/2014/main"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 xmlns:a16="http://schemas.microsoft.com/office/drawing/2014/main"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 xmlns:a16="http://schemas.microsoft.com/office/drawing/2014/main"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 xmlns:a16="http://schemas.microsoft.com/office/drawing/2014/main"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 xmlns:a16="http://schemas.microsoft.com/office/drawing/2014/main"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 xmlns:a16="http://schemas.microsoft.com/office/drawing/2014/main"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 xmlns:a16="http://schemas.microsoft.com/office/drawing/2014/main"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 xmlns:a16="http://schemas.microsoft.com/office/drawing/2014/main"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 xmlns:a16="http://schemas.microsoft.com/office/drawing/2014/main"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 xmlns:a16="http://schemas.microsoft.com/office/drawing/2014/main" id="{5970046C-B045-45B3-8B66-254EC745B8E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 xmlns:a16="http://schemas.microsoft.com/office/drawing/2014/main"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 xmlns:a16="http://schemas.microsoft.com/office/drawing/2014/main"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 xmlns:a16="http://schemas.microsoft.com/office/drawing/2014/main"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 xmlns:a16="http://schemas.microsoft.com/office/drawing/2014/main"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 xmlns:a16="http://schemas.microsoft.com/office/drawing/2014/main"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 xmlns:a16="http://schemas.microsoft.com/office/drawing/2014/main"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 xmlns:a16="http://schemas.microsoft.com/office/drawing/2014/main"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 xmlns:a16="http://schemas.microsoft.com/office/drawing/2014/main"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 xmlns:a16="http://schemas.microsoft.com/office/drawing/2014/main"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 xmlns:a16="http://schemas.microsoft.com/office/drawing/2014/main"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 xmlns:a16="http://schemas.microsoft.com/office/drawing/2014/main"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 xmlns:a16="http://schemas.microsoft.com/office/drawing/2014/main"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 xmlns:a16="http://schemas.microsoft.com/office/drawing/2014/main"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 xmlns:a16="http://schemas.microsoft.com/office/drawing/2014/main"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 xmlns:a16="http://schemas.microsoft.com/office/drawing/2014/main"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 xmlns:a16="http://schemas.microsoft.com/office/drawing/2014/main"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2" r:id="rId3"/>
    <p:sldLayoutId id="2147483864" r:id="rId4"/>
    <p:sldLayoutId id="2147483863" r:id="rId5"/>
    <p:sldLayoutId id="2147483865" r:id="rId6"/>
    <p:sldLayoutId id="2147483866" r:id="rId7"/>
    <p:sldLayoutId id="2147483867" r:id="rId8"/>
    <p:sldLayoutId id="2147483868" r:id="rId9"/>
    <p:sldLayoutId id="2147483870" r:id="rId10"/>
    <p:sldLayoutId id="2147483871" r:id="rId11"/>
    <p:sldLayoutId id="2147483872" r:id="rId12"/>
    <p:sldLayoutId id="2147483873" r:id="rId13"/>
    <p:sldLayoutId id="2147483874" r:id="rId14"/>
    <p:sldLayoutId id="2147483875" r:id="rId15"/>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4.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5.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7.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2.png"/><Relationship Id="rId2" Type="http://schemas.openxmlformats.org/officeDocument/2006/relationships/notesSlide" Target="../notesSlides/notesSlide51.xml"/><Relationship Id="rId1" Type="http://schemas.openxmlformats.org/officeDocument/2006/relationships/slideLayout" Target="../slideLayouts/slideLayout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8.png"/></Relationships>
</file>

<file path=ppt/slides/_rels/slide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2.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4.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5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0.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文本占位符 5"/>
          <p:cNvSpPr>
            <a:spLocks noGrp="1"/>
          </p:cNvSpPr>
          <p:nvPr>
            <p:ph type="body" sz="quarter" idx="17"/>
          </p:nvPr>
        </p:nvSpPr>
        <p:spPr/>
        <p:txBody>
          <a:bodyPr/>
          <a:lstStyle/>
          <a:p>
            <a:endParaRPr lang="zh-CN" altLang="en-US">
              <a:sym typeface="Huawei Sans" panose="020C0503030203020204" pitchFamily="34" charset="0"/>
            </a:endParaRPr>
          </a:p>
        </p:txBody>
      </p:sp>
      <p:sp>
        <p:nvSpPr>
          <p:cNvPr id="7" name="文本占位符 6"/>
          <p:cNvSpPr>
            <a:spLocks noGrp="1"/>
          </p:cNvSpPr>
          <p:nvPr>
            <p:ph type="body" sz="quarter" idx="18"/>
          </p:nvPr>
        </p:nvSpPr>
        <p:spPr/>
        <p:txBody>
          <a:bodyPr/>
          <a:lstStyle/>
          <a:p>
            <a:endParaRPr lang="zh-CN" altLang="en-US">
              <a:sym typeface="Huawei Sans" panose="020C0503030203020204" pitchFamily="34" charset="0"/>
            </a:endParaRPr>
          </a:p>
        </p:txBody>
      </p:sp>
      <p:sp>
        <p:nvSpPr>
          <p:cNvPr id="8" name="文本占位符 7"/>
          <p:cNvSpPr>
            <a:spLocks noGrp="1"/>
          </p:cNvSpPr>
          <p:nvPr>
            <p:ph type="body" sz="quarter" idx="19"/>
          </p:nvPr>
        </p:nvSpPr>
        <p:spPr/>
        <p:txBody>
          <a:bodyPr/>
          <a:lstStyle/>
          <a:p>
            <a:endParaRPr lang="zh-CN" altLang="en-US">
              <a:sym typeface="Huawei Sans" panose="020C0503030203020204" pitchFamily="34" charset="0"/>
            </a:endParaRPr>
          </a:p>
        </p:txBody>
      </p:sp>
      <p:sp>
        <p:nvSpPr>
          <p:cNvPr id="9" name="文本占位符 8"/>
          <p:cNvSpPr>
            <a:spLocks noGrp="1"/>
          </p:cNvSpPr>
          <p:nvPr>
            <p:ph type="body" sz="quarter" idx="20"/>
          </p:nvPr>
        </p:nvSpPr>
        <p:spPr/>
        <p:txBody>
          <a:bodyPr/>
          <a:lstStyle/>
          <a:p>
            <a:endParaRPr lang="zh-CN" altLang="en-US">
              <a:sym typeface="Huawei Sans" panose="020C0503030203020204" pitchFamily="34" charset="0"/>
            </a:endParaRPr>
          </a:p>
        </p:txBody>
      </p:sp>
      <p:sp>
        <p:nvSpPr>
          <p:cNvPr id="32" name="文本占位符 3"/>
          <p:cNvSpPr>
            <a:spLocks noGrp="1"/>
          </p:cNvSpPr>
          <p:nvPr>
            <p:ph type="body" sz="quarter" idx="13"/>
          </p:nvPr>
        </p:nvSpPr>
        <p:spPr/>
        <p:txBody>
          <a:bodyPr/>
          <a:lstStyle/>
          <a:p>
            <a:r>
              <a:rPr lang="en-US" dirty="0" smtClean="0">
                <a:sym typeface="Huawei Sans" panose="020C0503030203020204" pitchFamily="34" charset="0"/>
              </a:rPr>
              <a:t>He </a:t>
            </a:r>
            <a:r>
              <a:rPr lang="en-US" dirty="0" err="1" smtClean="0">
                <a:sym typeface="Huawei Sans" panose="020C0503030203020204" pitchFamily="34" charset="0"/>
              </a:rPr>
              <a:t>Junjian</a:t>
            </a:r>
            <a:r>
              <a:rPr lang="en-US" dirty="0" smtClean="0">
                <a:sym typeface="Huawei Sans" panose="020C0503030203020204" pitchFamily="34" charset="0"/>
              </a:rPr>
              <a:t>/hwx580230</a:t>
            </a:r>
            <a:endParaRPr lang="en-US" altLang="zh-CN" dirty="0">
              <a:sym typeface="Huawei Sans" panose="020C0503030203020204" pitchFamily="34" charset="0"/>
            </a:endParaRPr>
          </a:p>
        </p:txBody>
      </p:sp>
      <p:sp>
        <p:nvSpPr>
          <p:cNvPr id="33" name="文本占位符 4"/>
          <p:cNvSpPr>
            <a:spLocks noGrp="1"/>
          </p:cNvSpPr>
          <p:nvPr>
            <p:ph type="body" sz="quarter" idx="14"/>
          </p:nvPr>
        </p:nvSpPr>
        <p:spPr/>
        <p:txBody>
          <a:bodyPr/>
          <a:lstStyle/>
          <a:p>
            <a:r>
              <a:rPr lang="en-US" smtClean="0">
                <a:sym typeface="Huawei Sans" panose="020C0503030203020204" pitchFamily="34" charset="0"/>
              </a:rPr>
              <a:t>2019-11-11</a:t>
            </a:r>
            <a:endParaRPr lang="en-US" altLang="zh-CN" dirty="0">
              <a:sym typeface="Huawei Sans" panose="020C0503030203020204" pitchFamily="34" charset="0"/>
            </a:endParaRPr>
          </a:p>
        </p:txBody>
      </p:sp>
      <p:sp>
        <p:nvSpPr>
          <p:cNvPr id="4" name="文本占位符 3"/>
          <p:cNvSpPr>
            <a:spLocks noGrp="1"/>
          </p:cNvSpPr>
          <p:nvPr>
            <p:ph type="body" sz="quarter" idx="15"/>
          </p:nvPr>
        </p:nvSpPr>
        <p:spPr/>
        <p:txBody>
          <a:bodyPr/>
          <a:lstStyle/>
          <a:p>
            <a:endParaRPr lang="zh-CN" altLang="en-US">
              <a:sym typeface="Huawei Sans" panose="020C0503030203020204" pitchFamily="34" charset="0"/>
            </a:endParaRPr>
          </a:p>
        </p:txBody>
      </p:sp>
      <p:sp>
        <p:nvSpPr>
          <p:cNvPr id="5" name="文本占位符 4"/>
          <p:cNvSpPr>
            <a:spLocks noGrp="1"/>
          </p:cNvSpPr>
          <p:nvPr>
            <p:ph type="body" sz="quarter" idx="16"/>
          </p:nvPr>
        </p:nvSpPr>
        <p:spPr/>
        <p:txBody>
          <a:bodyPr/>
          <a:lstStyle/>
          <a:p>
            <a:r>
              <a:rPr lang="en-US" altLang="zh-CN" dirty="0" smtClean="0">
                <a:sym typeface="Huawei Sans" panose="020C0503030203020204" pitchFamily="34" charset="0"/>
              </a:rPr>
              <a:t>New</a:t>
            </a:r>
            <a:endParaRPr lang="zh-CN" altLang="en-US" dirty="0">
              <a:sym typeface="Huawei Sans" panose="020C0503030203020204" pitchFamily="34" charset="0"/>
            </a:endParaRPr>
          </a:p>
        </p:txBody>
      </p:sp>
      <p:sp>
        <p:nvSpPr>
          <p:cNvPr id="10" name="文本占位符 9"/>
          <p:cNvSpPr>
            <a:spLocks noGrp="1"/>
          </p:cNvSpPr>
          <p:nvPr>
            <p:ph type="body" sz="quarter" idx="21"/>
          </p:nvPr>
        </p:nvSpPr>
        <p:spPr/>
        <p:txBody>
          <a:bodyPr/>
          <a:lstStyle/>
          <a:p>
            <a:endParaRPr lang="zh-CN" altLang="en-US">
              <a:sym typeface="Huawei Sans" panose="020C0503030203020204" pitchFamily="34" charset="0"/>
            </a:endParaRPr>
          </a:p>
        </p:txBody>
      </p:sp>
      <p:sp>
        <p:nvSpPr>
          <p:cNvPr id="11" name="文本占位符 10"/>
          <p:cNvSpPr>
            <a:spLocks noGrp="1"/>
          </p:cNvSpPr>
          <p:nvPr>
            <p:ph type="body" sz="quarter" idx="22"/>
          </p:nvPr>
        </p:nvSpPr>
        <p:spPr/>
        <p:txBody>
          <a:bodyPr/>
          <a:lstStyle/>
          <a:p>
            <a:endParaRPr lang="zh-CN" altLang="en-US">
              <a:sym typeface="Huawei Sans" panose="020C0503030203020204" pitchFamily="34" charset="0"/>
            </a:endParaRPr>
          </a:p>
        </p:txBody>
      </p:sp>
      <p:sp>
        <p:nvSpPr>
          <p:cNvPr id="12" name="文本占位符 11"/>
          <p:cNvSpPr>
            <a:spLocks noGrp="1"/>
          </p:cNvSpPr>
          <p:nvPr>
            <p:ph type="body" sz="quarter" idx="23"/>
          </p:nvPr>
        </p:nvSpPr>
        <p:spPr/>
        <p:txBody>
          <a:bodyPr/>
          <a:lstStyle/>
          <a:p>
            <a:endParaRPr lang="zh-CN" altLang="en-US">
              <a:sym typeface="Huawei Sans" panose="020C0503030203020204" pitchFamily="34" charset="0"/>
            </a:endParaRPr>
          </a:p>
        </p:txBody>
      </p:sp>
      <p:sp>
        <p:nvSpPr>
          <p:cNvPr id="13" name="文本占位符 12"/>
          <p:cNvSpPr>
            <a:spLocks noGrp="1"/>
          </p:cNvSpPr>
          <p:nvPr>
            <p:ph type="body" sz="quarter" idx="24"/>
          </p:nvPr>
        </p:nvSpPr>
        <p:spPr/>
        <p:txBody>
          <a:bodyPr/>
          <a:lstStyle/>
          <a:p>
            <a:endParaRPr lang="zh-CN" altLang="en-US">
              <a:sym typeface="Huawei Sans" panose="020C0503030203020204" pitchFamily="34" charset="0"/>
            </a:endParaRPr>
          </a:p>
        </p:txBody>
      </p:sp>
      <p:sp>
        <p:nvSpPr>
          <p:cNvPr id="14" name="文本占位符 13"/>
          <p:cNvSpPr>
            <a:spLocks noGrp="1"/>
          </p:cNvSpPr>
          <p:nvPr>
            <p:ph type="body" sz="quarter" idx="25"/>
          </p:nvPr>
        </p:nvSpPr>
        <p:spPr/>
        <p:txBody>
          <a:bodyPr/>
          <a:lstStyle/>
          <a:p>
            <a:endParaRPr lang="zh-CN" altLang="en-US">
              <a:sym typeface="Huawei Sans" panose="020C0503030203020204" pitchFamily="34" charset="0"/>
            </a:endParaRPr>
          </a:p>
        </p:txBody>
      </p:sp>
      <p:sp>
        <p:nvSpPr>
          <p:cNvPr id="15" name="文本占位符 14"/>
          <p:cNvSpPr>
            <a:spLocks noGrp="1"/>
          </p:cNvSpPr>
          <p:nvPr>
            <p:ph type="body" sz="quarter" idx="26"/>
          </p:nvPr>
        </p:nvSpPr>
        <p:spPr/>
        <p:txBody>
          <a:bodyPr/>
          <a:lstStyle/>
          <a:p>
            <a:endParaRPr lang="zh-CN" altLang="en-US">
              <a:sym typeface="Huawei Sans" panose="020C0503030203020204" pitchFamily="34" charset="0"/>
            </a:endParaRPr>
          </a:p>
        </p:txBody>
      </p:sp>
      <p:sp>
        <p:nvSpPr>
          <p:cNvPr id="16" name="文本占位符 15"/>
          <p:cNvSpPr>
            <a:spLocks noGrp="1"/>
          </p:cNvSpPr>
          <p:nvPr>
            <p:ph type="body" sz="quarter" idx="27"/>
          </p:nvPr>
        </p:nvSpPr>
        <p:spPr/>
        <p:txBody>
          <a:bodyPr/>
          <a:lstStyle/>
          <a:p>
            <a:endParaRPr lang="zh-CN" altLang="en-US">
              <a:sym typeface="Huawei Sans" panose="020C0503030203020204" pitchFamily="34" charset="0"/>
            </a:endParaRPr>
          </a:p>
        </p:txBody>
      </p:sp>
      <p:sp>
        <p:nvSpPr>
          <p:cNvPr id="17" name="文本占位符 16"/>
          <p:cNvSpPr>
            <a:spLocks noGrp="1"/>
          </p:cNvSpPr>
          <p:nvPr>
            <p:ph type="body" sz="quarter" idx="28"/>
          </p:nvPr>
        </p:nvSpPr>
        <p:spPr/>
        <p:txBody>
          <a:bodyPr/>
          <a:lstStyle/>
          <a:p>
            <a:endParaRPr lang="zh-CN" altLang="en-US">
              <a:sym typeface="Huawei Sans" panose="020C0503030203020204" pitchFamily="34" charset="0"/>
            </a:endParaRPr>
          </a:p>
        </p:txBody>
      </p:sp>
      <p:sp>
        <p:nvSpPr>
          <p:cNvPr id="18" name="文本占位符 17"/>
          <p:cNvSpPr>
            <a:spLocks noGrp="1"/>
          </p:cNvSpPr>
          <p:nvPr>
            <p:ph type="body" sz="quarter" idx="29"/>
          </p:nvPr>
        </p:nvSpPr>
        <p:spPr/>
        <p:txBody>
          <a:bodyPr/>
          <a:lstStyle/>
          <a:p>
            <a:endParaRPr lang="zh-CN" altLang="en-US">
              <a:sym typeface="Huawei Sans" panose="020C0503030203020204" pitchFamily="34" charset="0"/>
            </a:endParaRPr>
          </a:p>
        </p:txBody>
      </p:sp>
      <p:sp>
        <p:nvSpPr>
          <p:cNvPr id="19" name="文本占位符 18"/>
          <p:cNvSpPr>
            <a:spLocks noGrp="1"/>
          </p:cNvSpPr>
          <p:nvPr>
            <p:ph type="body" sz="quarter" idx="30"/>
          </p:nvPr>
        </p:nvSpPr>
        <p:spPr/>
        <p:txBody>
          <a:bodyPr/>
          <a:lstStyle/>
          <a:p>
            <a:endParaRPr lang="zh-CN" altLang="en-US">
              <a:sym typeface="Huawei Sans" panose="020C0503030203020204" pitchFamily="34" charset="0"/>
            </a:endParaRPr>
          </a:p>
        </p:txBody>
      </p:sp>
      <p:sp>
        <p:nvSpPr>
          <p:cNvPr id="20" name="文本占位符 19"/>
          <p:cNvSpPr>
            <a:spLocks noGrp="1"/>
          </p:cNvSpPr>
          <p:nvPr>
            <p:ph type="body" sz="quarter" idx="31"/>
          </p:nvPr>
        </p:nvSpPr>
        <p:spPr/>
        <p:txBody>
          <a:bodyPr/>
          <a:lstStyle/>
          <a:p>
            <a:endParaRPr lang="zh-CN" altLang="en-US">
              <a:sym typeface="Huawei Sans" panose="020C0503030203020204" pitchFamily="34" charset="0"/>
            </a:endParaRPr>
          </a:p>
        </p:txBody>
      </p:sp>
      <p:sp>
        <p:nvSpPr>
          <p:cNvPr id="21" name="文本占位符 20"/>
          <p:cNvSpPr>
            <a:spLocks noGrp="1"/>
          </p:cNvSpPr>
          <p:nvPr>
            <p:ph type="body" sz="quarter" idx="32"/>
          </p:nvPr>
        </p:nvSpPr>
        <p:spPr/>
        <p:txBody>
          <a:bodyPr/>
          <a:lstStyle/>
          <a:p>
            <a:endParaRPr lang="zh-CN" altLang="en-US">
              <a:sym typeface="Huawei Sans" panose="020C0503030203020204" pitchFamily="34" charset="0"/>
            </a:endParaRPr>
          </a:p>
        </p:txBody>
      </p:sp>
      <p:sp>
        <p:nvSpPr>
          <p:cNvPr id="22" name="文本占位符 21"/>
          <p:cNvSpPr>
            <a:spLocks noGrp="1"/>
          </p:cNvSpPr>
          <p:nvPr>
            <p:ph type="body" sz="quarter" idx="33"/>
          </p:nvPr>
        </p:nvSpPr>
        <p:spPr/>
        <p:txBody>
          <a:bodyPr/>
          <a:lstStyle/>
          <a:p>
            <a:endParaRPr lang="zh-CN" altLang="en-US">
              <a:sym typeface="Huawei Sans" panose="020C0503030203020204" pitchFamily="34" charset="0"/>
            </a:endParaRPr>
          </a:p>
        </p:txBody>
      </p:sp>
      <p:sp>
        <p:nvSpPr>
          <p:cNvPr id="23" name="文本占位符 22"/>
          <p:cNvSpPr>
            <a:spLocks noGrp="1"/>
          </p:cNvSpPr>
          <p:nvPr>
            <p:ph type="body" sz="quarter" idx="34"/>
          </p:nvPr>
        </p:nvSpPr>
        <p:spPr/>
        <p:txBody>
          <a:bodyPr/>
          <a:lstStyle/>
          <a:p>
            <a:endParaRPr lang="zh-CN" altLang="en-US">
              <a:sym typeface="Huawei Sans" panose="020C0503030203020204" pitchFamily="34" charset="0"/>
            </a:endParaRPr>
          </a:p>
        </p:txBody>
      </p:sp>
      <p:sp>
        <p:nvSpPr>
          <p:cNvPr id="24" name="文本占位符 23"/>
          <p:cNvSpPr>
            <a:spLocks noGrp="1"/>
          </p:cNvSpPr>
          <p:nvPr>
            <p:ph type="body" sz="quarter" idx="35"/>
          </p:nvPr>
        </p:nvSpPr>
        <p:spPr/>
        <p:txBody>
          <a:bodyPr/>
          <a:lstStyle/>
          <a:p>
            <a:endParaRPr lang="zh-CN" altLang="en-US">
              <a:sym typeface="Huawei Sans" panose="020C0503030203020204" pitchFamily="34" charset="0"/>
            </a:endParaRPr>
          </a:p>
        </p:txBody>
      </p:sp>
      <p:sp>
        <p:nvSpPr>
          <p:cNvPr id="25" name="文本占位符 24"/>
          <p:cNvSpPr>
            <a:spLocks noGrp="1"/>
          </p:cNvSpPr>
          <p:nvPr>
            <p:ph type="body" sz="quarter" idx="36"/>
          </p:nvPr>
        </p:nvSpPr>
        <p:spPr/>
        <p:txBody>
          <a:bodyPr/>
          <a:lstStyle/>
          <a:p>
            <a:endParaRPr lang="zh-CN" altLang="en-US">
              <a:sym typeface="Huawei Sans" panose="020C0503030203020204" pitchFamily="34" charset="0"/>
            </a:endParaRPr>
          </a:p>
        </p:txBody>
      </p:sp>
      <p:sp>
        <p:nvSpPr>
          <p:cNvPr id="26" name="文本占位符 25"/>
          <p:cNvSpPr>
            <a:spLocks noGrp="1"/>
          </p:cNvSpPr>
          <p:nvPr>
            <p:ph type="body" sz="quarter" idx="37"/>
          </p:nvPr>
        </p:nvSpPr>
        <p:spPr/>
        <p:txBody>
          <a:bodyPr/>
          <a:lstStyle/>
          <a:p>
            <a:endParaRPr lang="zh-CN" altLang="en-US">
              <a:sym typeface="Huawei Sans" panose="020C0503030203020204" pitchFamily="34" charset="0"/>
            </a:endParaRPr>
          </a:p>
        </p:txBody>
      </p:sp>
      <p:sp>
        <p:nvSpPr>
          <p:cNvPr id="27" name="文本占位符 26"/>
          <p:cNvSpPr>
            <a:spLocks noGrp="1"/>
          </p:cNvSpPr>
          <p:nvPr>
            <p:ph type="body" sz="quarter" idx="38"/>
          </p:nvPr>
        </p:nvSpPr>
        <p:spPr/>
        <p:txBody>
          <a:bodyPr/>
          <a:lstStyle/>
          <a:p>
            <a:endParaRPr lang="zh-CN" altLang="en-US">
              <a:sym typeface="Huawei Sans" panose="020C0503030203020204" pitchFamily="34" charset="0"/>
            </a:endParaRPr>
          </a:p>
        </p:txBody>
      </p:sp>
      <p:sp>
        <p:nvSpPr>
          <p:cNvPr id="52" name="文本占位符 51"/>
          <p:cNvSpPr>
            <a:spLocks noGrp="1"/>
          </p:cNvSpPr>
          <p:nvPr>
            <p:ph type="body" sz="quarter" idx="39"/>
          </p:nvPr>
        </p:nvSpPr>
        <p:spPr/>
        <p:txBody>
          <a:bodyPr/>
          <a:lstStyle/>
          <a:p>
            <a:endParaRPr lang="zh-CN" altLang="en-US">
              <a:sym typeface="Huawei Sans" panose="020C0503030203020204" pitchFamily="34" charset="0"/>
            </a:endParaRPr>
          </a:p>
        </p:txBody>
      </p:sp>
      <p:sp>
        <p:nvSpPr>
          <p:cNvPr id="53" name="文本占位符 52"/>
          <p:cNvSpPr>
            <a:spLocks noGrp="1"/>
          </p:cNvSpPr>
          <p:nvPr>
            <p:ph type="body" sz="quarter" idx="40"/>
          </p:nvPr>
        </p:nvSpPr>
        <p:spPr/>
        <p:txBody>
          <a:bodyPr/>
          <a:lstStyle/>
          <a:p>
            <a:endParaRPr lang="zh-CN" altLang="en-US">
              <a:sym typeface="Huawei Sans" panose="020C0503030203020204" pitchFamily="34" charset="0"/>
            </a:endParaRPr>
          </a:p>
        </p:txBody>
      </p:sp>
    </p:spTree>
    <p:extLst>
      <p:ext uri="{BB962C8B-B14F-4D97-AF65-F5344CB8AC3E}">
        <p14:creationId xmlns:p14="http://schemas.microsoft.com/office/powerpoint/2010/main" val="10517481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1384837"/>
          </a:xfrm>
        </p:spPr>
        <p:txBody>
          <a:bodyPr/>
          <a:lstStyle/>
          <a:p>
            <a:r>
              <a:rPr lang="en-US" sz="1800" dirty="0" smtClean="0">
                <a:sym typeface="Huawei Sans" panose="020C0503030203020204" pitchFamily="34" charset="0"/>
              </a:rPr>
              <a:t>Router-LSA (Type 1 LSA): Every router on an OSPF network generates Router-LSAs. A Router-LSA describes a router's link state and cost.</a:t>
            </a:r>
            <a:endParaRPr lang="en-US" altLang="zh-CN" sz="1800" dirty="0" smtClean="0">
              <a:sym typeface="Huawei Sans" panose="020C0503030203020204" pitchFamily="34" charset="0"/>
            </a:endParaRPr>
          </a:p>
          <a:p>
            <a:r>
              <a:rPr lang="en-US" altLang="zh-CN" sz="1800" dirty="0" smtClean="0">
                <a:sym typeface="Huawei Sans" panose="020C0503030203020204" pitchFamily="34" charset="0"/>
              </a:rPr>
              <a:t>Router-LSAs</a:t>
            </a:r>
            <a:r>
              <a:rPr lang="en-US" sz="1800" dirty="0" smtClean="0">
                <a:sym typeface="Huawei Sans" panose="020C0503030203020204" pitchFamily="34" charset="0"/>
              </a:rPr>
              <a:t> can be flooded only in the area that the interface belongs to. </a:t>
            </a:r>
            <a:endParaRPr lang="en-US" altLang="zh-CN" sz="1800" dirty="0" smtClean="0">
              <a:sym typeface="Huawei Sans" panose="020C0503030203020204" pitchFamily="34" charset="0"/>
            </a:endParaRPr>
          </a:p>
        </p:txBody>
      </p:sp>
      <p:sp>
        <p:nvSpPr>
          <p:cNvPr id="3" name="标题 2"/>
          <p:cNvSpPr>
            <a:spLocks noGrp="1"/>
          </p:cNvSpPr>
          <p:nvPr>
            <p:ph type="title"/>
          </p:nvPr>
        </p:nvSpPr>
        <p:spPr/>
        <p:txBody>
          <a:bodyPr/>
          <a:lstStyle/>
          <a:p>
            <a:r>
              <a:rPr lang="en-US" smtClean="0">
                <a:sym typeface="Huawei Sans" panose="020C0503030203020204" pitchFamily="34" charset="0"/>
              </a:rPr>
              <a:t>Description of a Router-LSA (1)</a:t>
            </a:r>
            <a:endParaRPr lang="en-US" altLang="zh-CN" dirty="0">
              <a:sym typeface="Huawei Sans" panose="020C0503030203020204" pitchFamily="34" charset="0"/>
            </a:endParaRPr>
          </a:p>
        </p:txBody>
      </p:sp>
      <p:graphicFrame>
        <p:nvGraphicFramePr>
          <p:cNvPr id="18" name="表格 17"/>
          <p:cNvGraphicFramePr>
            <a:graphicFrameLocks noGrp="1"/>
          </p:cNvGraphicFramePr>
          <p:nvPr>
            <p:extLst>
              <p:ext uri="{D42A27DB-BD31-4B8C-83A1-F6EECF244321}">
                <p14:modId xmlns:p14="http://schemas.microsoft.com/office/powerpoint/2010/main" val="1202231902"/>
              </p:ext>
            </p:extLst>
          </p:nvPr>
        </p:nvGraphicFramePr>
        <p:xfrm>
          <a:off x="644923" y="2813083"/>
          <a:ext cx="5095184" cy="3022660"/>
        </p:xfrm>
        <a:graphic>
          <a:graphicData uri="http://schemas.openxmlformats.org/drawingml/2006/table">
            <a:tbl>
              <a:tblPr firstRow="1" bandRow="1">
                <a:tableStyleId>{72833802-FEF1-4C79-8D5D-14CF1EAF98D9}</a:tableStyleId>
              </a:tblPr>
              <a:tblGrid>
                <a:gridCol w="1152393"/>
                <a:gridCol w="208280"/>
                <a:gridCol w="208280"/>
                <a:gridCol w="208280"/>
                <a:gridCol w="1013165"/>
                <a:gridCol w="1152393"/>
                <a:gridCol w="1152393"/>
              </a:tblGrid>
              <a:tr h="302266">
                <a:tc gridSpan="5">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LS Age</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Options</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LS Type</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r>
              <a:tr h="302266">
                <a:tc gridSpan="7">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Link State ID </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302266">
                <a:tc gridSpan="7">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Advertising Router</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302266">
                <a:tc gridSpan="7">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LS Sequence Number</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302266">
                <a:tc gridSpan="5">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LS Checksum</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Length</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302266">
                <a:tc>
                  <a:txBody>
                    <a:bodyPr/>
                    <a:lstStyle/>
                    <a:p>
                      <a:pPr algn="ctr"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#Links</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200" b="0" dirty="0">
                        <a:solidFill>
                          <a:sysClr val="windowText" lastClr="000000"/>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r>
              <a:tr h="302266">
                <a:tc gridSpan="7">
                  <a:txBody>
                    <a:bodyPr/>
                    <a:lstStyle/>
                    <a:p>
                      <a:pPr marL="0" algn="ctr" defTabSz="914034" rtl="0" eaLnBrk="1" fontAlgn="ctr" latinLnBrk="0" hangingPunct="1"/>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Link ID</a:t>
                      </a:r>
                      <a:endParaRPr lang="en-US" altLang="zh-CN" sz="1200" b="0" kern="1200" dirty="0">
                        <a:solidFill>
                          <a:schemeClr val="bg1">
                            <a:lumMod val="50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302266">
                <a:tc gridSpan="7">
                  <a:txBody>
                    <a:bodyPr/>
                    <a:lstStyle/>
                    <a:p>
                      <a:pPr marL="0" algn="ctr" defTabSz="914034" rtl="0" eaLnBrk="1" fontAlgn="ctr" latinLnBrk="0" hangingPunct="1"/>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Link Data</a:t>
                      </a:r>
                      <a:endParaRPr lang="en-US" altLang="zh-CN" sz="1200" b="0" kern="1200" dirty="0">
                        <a:solidFill>
                          <a:schemeClr val="bg1">
                            <a:lumMod val="50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302266">
                <a:tc>
                  <a:txBody>
                    <a:bodyPr/>
                    <a:lstStyle/>
                    <a:p>
                      <a:pPr marL="0" algn="ctr" defTabSz="914034" rtl="0" eaLnBrk="1" fontAlgn="ctr" latinLnBrk="0" hangingPunct="1"/>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Link Type</a:t>
                      </a:r>
                      <a:endParaRPr lang="en-US" altLang="zh-CN" sz="1200" b="0" kern="1200" dirty="0">
                        <a:solidFill>
                          <a:schemeClr val="bg1">
                            <a:lumMod val="50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gridSpan="4">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#TOS</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Metric</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302266">
                <a:tc gridSpan="7">
                  <a:txBody>
                    <a:bodyPr/>
                    <a:lstStyle/>
                    <a:p>
                      <a:pPr algn="ctr" fontAlgn="ctr"/>
                      <a:r>
                        <a:rPr lang="en-US" sz="1200" dirty="0" smtClean="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lang="zh-CN" altLang="en-US"/>
                    </a:p>
                  </a:txBody>
                  <a:tcPr/>
                </a:tc>
              </a:tr>
            </a:tbl>
          </a:graphicData>
        </a:graphic>
      </p:graphicFrame>
      <p:sp>
        <p:nvSpPr>
          <p:cNvPr id="5" name="矩形 4"/>
          <p:cNvSpPr/>
          <p:nvPr/>
        </p:nvSpPr>
        <p:spPr>
          <a:xfrm>
            <a:off x="6019636" y="2813083"/>
            <a:ext cx="5795984" cy="3093154"/>
          </a:xfrm>
          <a:prstGeom prst="rect">
            <a:avLst/>
          </a:prstGeom>
        </p:spPr>
        <p:txBody>
          <a:bodyPr wrap="square">
            <a:spAutoFit/>
          </a:bodyPr>
          <a:lstStyle/>
          <a:p>
            <a:pPr marL="285750" indent="-285750" fontAlgn="ctr">
              <a:lnSpc>
                <a:spcPts val="2400"/>
              </a:lnSpc>
              <a:spcAft>
                <a:spcPts val="600"/>
              </a:spcAft>
              <a:buFont typeface="Arial" panose="020B0604020202020204" pitchFamily="34" charset="0"/>
              <a:buChar char="•"/>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V (virtual link): If the router that generates the LSA is the endpoint of a virtual link, this field is set to 1.</a:t>
            </a:r>
          </a:p>
          <a:p>
            <a:pPr marL="285750" indent="-285750" fontAlgn="ctr">
              <a:lnSpc>
                <a:spcPts val="2400"/>
              </a:lnSpc>
              <a:spcAft>
                <a:spcPts val="600"/>
              </a:spcAft>
              <a:buFont typeface="Arial" panose="020B0604020202020204" pitchFamily="34" charset="0"/>
              <a:buChar char="•"/>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 (external): If the router that generates the LSA is an ASBR, this field is set to 1.</a:t>
            </a:r>
          </a:p>
          <a:p>
            <a:pPr marL="285750" indent="-285750" fontAlgn="ctr">
              <a:lnSpc>
                <a:spcPts val="2400"/>
              </a:lnSpc>
              <a:spcAft>
                <a:spcPts val="600"/>
              </a:spcAft>
              <a:buFont typeface="Arial" panose="020B0604020202020204" pitchFamily="34" charset="0"/>
              <a:buChar char="•"/>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B (border): If the router that generates the LSA is an ABR, this field is set to 1.</a:t>
            </a:r>
          </a:p>
          <a:p>
            <a:pPr marL="285750" indent="-285750" fontAlgn="ctr">
              <a:lnSpc>
                <a:spcPts val="2400"/>
              </a:lnSpc>
              <a:spcAft>
                <a:spcPts val="600"/>
              </a:spcAft>
              <a:buFont typeface="Arial" panose="020B0604020202020204" pitchFamily="34" charset="0"/>
              <a:buChar char="•"/>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Links: indicates the number of links in the LSA. Router-LSAs use links to carry information about directly connected interfaces on routers.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182026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1499198"/>
          </a:xfrm>
        </p:spPr>
        <p:txBody>
          <a:bodyPr/>
          <a:lstStyle/>
          <a:p>
            <a:r>
              <a:rPr lang="en-US" sz="1800" smtClean="0">
                <a:sym typeface="Huawei Sans" panose="020C0503030203020204" pitchFamily="34" charset="0"/>
              </a:rPr>
              <a:t>Router-LSAs use links to carry information about directly connected interfaces on routers.</a:t>
            </a:r>
            <a:endParaRPr lang="en-US" altLang="zh-CN" sz="1800" smtClean="0">
              <a:sym typeface="Huawei Sans" panose="020C0503030203020204" pitchFamily="34" charset="0"/>
            </a:endParaRPr>
          </a:p>
          <a:p>
            <a:r>
              <a:rPr lang="en-US" sz="1800" smtClean="0">
                <a:sym typeface="Huawei Sans" panose="020C0503030203020204" pitchFamily="34" charset="0"/>
              </a:rPr>
              <a:t>Each link contains the link type, link ID, link data, and metric.</a:t>
            </a:r>
            <a:endParaRPr lang="en-US" altLang="zh-CN" sz="1800" smtClean="0">
              <a:sym typeface="Huawei Sans" panose="020C0503030203020204" pitchFamily="34" charset="0"/>
            </a:endParaRPr>
          </a:p>
          <a:p>
            <a:r>
              <a:rPr lang="en-US" sz="1800" smtClean="0">
                <a:sym typeface="Huawei Sans" panose="020C0503030203020204" pitchFamily="34" charset="0"/>
              </a:rPr>
              <a:t>A router may use one or more links to describe an interface.</a:t>
            </a:r>
            <a:endParaRPr lang="en-US" altLang="zh-CN" sz="1800" dirty="0" smtClean="0">
              <a:sym typeface="Huawei Sans" panose="020C0503030203020204" pitchFamily="34" charset="0"/>
            </a:endParaRPr>
          </a:p>
        </p:txBody>
      </p:sp>
      <p:sp>
        <p:nvSpPr>
          <p:cNvPr id="3" name="标题 2"/>
          <p:cNvSpPr>
            <a:spLocks noGrp="1"/>
          </p:cNvSpPr>
          <p:nvPr>
            <p:ph type="title"/>
          </p:nvPr>
        </p:nvSpPr>
        <p:spPr/>
        <p:txBody>
          <a:bodyPr/>
          <a:lstStyle/>
          <a:p>
            <a:r>
              <a:rPr lang="en-US" smtClean="0">
                <a:sym typeface="Huawei Sans" panose="020C0503030203020204" pitchFamily="34" charset="0"/>
              </a:rPr>
              <a:t>Description of a Router-LSA (2)</a:t>
            </a:r>
            <a:endParaRPr lang="en-US" altLang="zh-CN" dirty="0">
              <a:sym typeface="Huawei Sans" panose="020C0503030203020204" pitchFamily="34" charset="0"/>
            </a:endParaRPr>
          </a:p>
        </p:txBody>
      </p:sp>
      <p:graphicFrame>
        <p:nvGraphicFramePr>
          <p:cNvPr id="18" name="表格 17"/>
          <p:cNvGraphicFramePr>
            <a:graphicFrameLocks noGrp="1"/>
          </p:cNvGraphicFramePr>
          <p:nvPr>
            <p:extLst>
              <p:ext uri="{D42A27DB-BD31-4B8C-83A1-F6EECF244321}">
                <p14:modId xmlns:p14="http://schemas.microsoft.com/office/powerpoint/2010/main" val="726964646"/>
              </p:ext>
            </p:extLst>
          </p:nvPr>
        </p:nvGraphicFramePr>
        <p:xfrm>
          <a:off x="644923" y="2741651"/>
          <a:ext cx="5095184" cy="3411810"/>
        </p:xfrm>
        <a:graphic>
          <a:graphicData uri="http://schemas.openxmlformats.org/drawingml/2006/table">
            <a:tbl>
              <a:tblPr firstRow="1" bandRow="1">
                <a:tableStyleId>{72833802-FEF1-4C79-8D5D-14CF1EAF98D9}</a:tableStyleId>
              </a:tblPr>
              <a:tblGrid>
                <a:gridCol w="1152393"/>
                <a:gridCol w="208280"/>
                <a:gridCol w="208280"/>
                <a:gridCol w="208280"/>
                <a:gridCol w="1013165"/>
                <a:gridCol w="1152393"/>
                <a:gridCol w="1152393"/>
              </a:tblGrid>
              <a:tr h="341181">
                <a:tc gridSpan="5">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LS Age</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Options</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LS Type</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r>
              <a:tr h="341181">
                <a:tc gridSpan="7">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Link State ID </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341181">
                <a:tc gridSpan="7">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Advertising Router</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341181">
                <a:tc gridSpan="7">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LS sequence number</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341181">
                <a:tc gridSpan="5">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LS checksum</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length</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341181">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V</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#links</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200" b="0" dirty="0">
                        <a:solidFill>
                          <a:sysClr val="windowText" lastClr="000000"/>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r>
              <a:tr h="341181">
                <a:tc gridSpan="7">
                  <a:txBody>
                    <a:bodyPr/>
                    <a:lstStyle/>
                    <a:p>
                      <a:pPr algn="ctr"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Link ID</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341181">
                <a:tc gridSpan="7">
                  <a:txBody>
                    <a:bodyPr/>
                    <a:lstStyle/>
                    <a:p>
                      <a:pPr algn="ctr"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Link Data</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341181">
                <a:tc>
                  <a:txBody>
                    <a:bodyPr/>
                    <a:lstStyle/>
                    <a:p>
                      <a:pPr algn="ctr"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link type</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gridSpan="4">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#TOS</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metric</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341181">
                <a:tc gridSpan="7">
                  <a:txBody>
                    <a:bodyPr/>
                    <a:lstStyle/>
                    <a:p>
                      <a:pPr algn="ctr" fontAlgn="ctr"/>
                      <a:r>
                        <a:rPr lang="en-US" sz="1200" dirty="0" smtClean="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lang="zh-CN" altLang="en-US"/>
                    </a:p>
                  </a:txBody>
                  <a:tcPr/>
                </a:tc>
              </a:tr>
            </a:tbl>
          </a:graphicData>
        </a:graphic>
      </p:graphicFrame>
      <p:graphicFrame>
        <p:nvGraphicFramePr>
          <p:cNvPr id="22" name="表格 21"/>
          <p:cNvGraphicFramePr>
            <a:graphicFrameLocks noGrp="1"/>
          </p:cNvGraphicFramePr>
          <p:nvPr>
            <p:extLst>
              <p:ext uri="{D42A27DB-BD31-4B8C-83A1-F6EECF244321}">
                <p14:modId xmlns:p14="http://schemas.microsoft.com/office/powerpoint/2010/main" val="2562234506"/>
              </p:ext>
            </p:extLst>
          </p:nvPr>
        </p:nvGraphicFramePr>
        <p:xfrm>
          <a:off x="5916712" y="2741655"/>
          <a:ext cx="5665688" cy="3411807"/>
        </p:xfrm>
        <a:graphic>
          <a:graphicData uri="http://schemas.openxmlformats.org/drawingml/2006/table">
            <a:tbl>
              <a:tblPr firstRow="1" bandRow="1">
                <a:tableStyleId>{72833802-FEF1-4C79-8D5D-14CF1EAF98D9}</a:tableStyleId>
              </a:tblPr>
              <a:tblGrid>
                <a:gridCol w="2803776"/>
                <a:gridCol w="1251285"/>
                <a:gridCol w="1610627"/>
              </a:tblGrid>
              <a:tr h="394287">
                <a:tc>
                  <a:txBody>
                    <a:bodyPr/>
                    <a:lstStyle/>
                    <a:p>
                      <a:pPr algn="ctr" fontAlgn="ctr"/>
                      <a:r>
                        <a:rPr lang="en-US" sz="14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Link Type</a:t>
                      </a:r>
                      <a:endParaRPr lang="en-US" altLang="zh-CN" sz="14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Link ID</a:t>
                      </a:r>
                      <a:endPar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Link Data</a:t>
                      </a:r>
                      <a:endPar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761373">
                <a:tc>
                  <a:txBody>
                    <a:bodyPr/>
                    <a:lstStyle/>
                    <a:p>
                      <a:pPr algn="l"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Point-to-point (P2P): describes a P2P link between the local router and a neighboring router, which is included in the topology information.</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ID of the neighboring router.</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 address of the router interface that advertises the Router-LSA.</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761373">
                <a:tc>
                  <a:txBody>
                    <a:bodyPr/>
                    <a:lstStyle/>
                    <a:p>
                      <a:pPr algn="l" fontAlgn="ctr"/>
                      <a:r>
                        <a:rPr lang="en-US" sz="12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TransNet</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describes a connection from the local router to a transit network segment such as an MA or NBMA network segment, which is included in the topology information.</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Interface IP address of the DR</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 address of the router interface that advertises the Router-LSA.</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1067244">
                <a:tc>
                  <a:txBody>
                    <a:bodyPr/>
                    <a:lstStyle/>
                    <a:p>
                      <a:pPr algn="l" fontAlgn="ctr"/>
                      <a:r>
                        <a:rPr lang="en-US" sz="12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StubNet</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describes a connection from the local router to a stub network segment, for example, a loopback interface, which is included in the network segment information.</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 IP address of the router interface that advertises the Router-LSA</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Subnet mask of the stub network.</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895625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bwMode="auto">
          <a:xfrm>
            <a:off x="6421347" y="1537970"/>
            <a:ext cx="4361137" cy="4481830"/>
          </a:xfrm>
          <a:prstGeom prst="rect">
            <a:avLst/>
          </a:prstGeom>
          <a:solidFill>
            <a:srgbClr val="F3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&lt;R1&gt;display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lsdb</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router self-originate</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Type      : Router              </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Ls id     : 10.0.1.1             </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Adv</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rtr</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10.0.1.1	     </a:t>
            </a:r>
          </a:p>
          <a:p>
            <a:pP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Link ID: 10.0.3.3</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Data   : 10.0.13.1</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Link Type: P-2-P</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Metric : 48</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Link ID: 10.0.13.0           </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Data   : 255.255.255.0   </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Link Type: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StubNet</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Metric : 48 </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Priority : Low</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3" name="标题 2"/>
          <p:cNvSpPr>
            <a:spLocks noGrp="1"/>
          </p:cNvSpPr>
          <p:nvPr>
            <p:ph type="title"/>
          </p:nvPr>
        </p:nvSpPr>
        <p:spPr/>
        <p:txBody>
          <a:bodyPr/>
          <a:lstStyle/>
          <a:p>
            <a:r>
              <a:rPr lang="en-US" dirty="0" smtClean="0">
                <a:sym typeface="Huawei Sans" panose="020C0503030203020204" pitchFamily="34" charset="0"/>
              </a:rPr>
              <a:t>Router-LSAs: P2P Networks</a:t>
            </a:r>
            <a:endParaRPr lang="en-US" altLang="zh-CN" dirty="0">
              <a:sym typeface="Huawei Sans" panose="020C0503030203020204" pitchFamily="34" charset="0"/>
            </a:endParaRPr>
          </a:p>
        </p:txBody>
      </p:sp>
      <p:sp>
        <p:nvSpPr>
          <p:cNvPr id="32" name="矩形 31"/>
          <p:cNvSpPr/>
          <p:nvPr/>
        </p:nvSpPr>
        <p:spPr>
          <a:xfrm>
            <a:off x="6516575" y="2956145"/>
            <a:ext cx="2172658" cy="1217813"/>
          </a:xfrm>
          <a:prstGeom prst="rect">
            <a:avLst/>
          </a:prstGeom>
          <a:noFill/>
          <a:ln w="19050" cap="flat" cmpd="sng" algn="ctr">
            <a:solidFill>
              <a:srgbClr val="00B0F0"/>
            </a:solidFill>
            <a:prstDash val="sysDash"/>
          </a:ln>
          <a:effectLst/>
        </p:spPr>
        <p:txBody>
          <a:bodyPr rtlCol="0" anchor="ctr"/>
          <a:lstStyle/>
          <a:p>
            <a:pPr marL="0" marR="0" indent="0" algn="ctr" defTabSz="914400" eaLnBrk="1" fontAlgn="ctr" latinLnBrk="0" hangingPunct="1">
              <a:lnSpc>
                <a:spcPct val="100000"/>
              </a:lnSpc>
              <a:spcBef>
                <a:spcPct val="0"/>
              </a:spcBef>
              <a:spcAft>
                <a:spcPct val="0"/>
              </a:spcAft>
              <a:buClrTx/>
              <a:buSzTx/>
              <a:buFontTx/>
              <a:buNone/>
              <a:tabLst/>
            </a:pPr>
            <a:endParaRPr kumimoji="0" lang="en-US" altLang="zh-CN" sz="10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p:cNvSpPr/>
          <p:nvPr/>
        </p:nvSpPr>
        <p:spPr>
          <a:xfrm>
            <a:off x="6522817" y="4216421"/>
            <a:ext cx="2172657" cy="1577987"/>
          </a:xfrm>
          <a:prstGeom prst="rect">
            <a:avLst/>
          </a:prstGeom>
          <a:noFill/>
          <a:ln w="19050" cap="flat" cmpd="sng" algn="ctr">
            <a:solidFill>
              <a:srgbClr val="00B0F0"/>
            </a:solidFill>
            <a:prstDash val="sysDash"/>
          </a:ln>
          <a:effectLst/>
        </p:spPr>
        <p:txBody>
          <a:bodyPr rtlCol="0" anchor="ctr"/>
          <a:lstStyle/>
          <a:p>
            <a:pPr marL="0" marR="0" indent="0" algn="ctr" defTabSz="914400" eaLnBrk="1" fontAlgn="ctr" latinLnBrk="0" hangingPunct="1">
              <a:lnSpc>
                <a:spcPct val="100000"/>
              </a:lnSpc>
              <a:spcBef>
                <a:spcPct val="0"/>
              </a:spcBef>
              <a:spcAft>
                <a:spcPct val="0"/>
              </a:spcAft>
              <a:buClrTx/>
              <a:buSzTx/>
              <a:buFontTx/>
              <a:buNone/>
              <a:tabLst/>
            </a:pPr>
            <a:endParaRPr kumimoji="0" lang="en-US" altLang="zh-CN" sz="10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p:cNvSpPr/>
          <p:nvPr/>
        </p:nvSpPr>
        <p:spPr>
          <a:xfrm>
            <a:off x="6522816" y="1982804"/>
            <a:ext cx="2172658" cy="930877"/>
          </a:xfrm>
          <a:prstGeom prst="rect">
            <a:avLst/>
          </a:prstGeom>
          <a:noFill/>
          <a:ln w="19050" cap="flat" cmpd="sng" algn="ctr">
            <a:solidFill>
              <a:srgbClr val="EC7061"/>
            </a:solidFill>
            <a:prstDash val="sysDash"/>
          </a:ln>
          <a:effectLst/>
        </p:spPr>
        <p:txBody>
          <a:bodyPr rtlCol="0" anchor="ctr"/>
          <a:lstStyle/>
          <a:p>
            <a:pPr marL="0" marR="0" indent="0" algn="ctr" defTabSz="914400" eaLnBrk="1" fontAlgn="ctr" latinLnBrk="0" hangingPunct="1">
              <a:lnSpc>
                <a:spcPct val="100000"/>
              </a:lnSpc>
              <a:spcBef>
                <a:spcPct val="0"/>
              </a:spcBef>
              <a:spcAft>
                <a:spcPct val="0"/>
              </a:spcAft>
              <a:buClrTx/>
              <a:buSzTx/>
              <a:buFontTx/>
              <a:buNone/>
              <a:tabLst/>
            </a:pPr>
            <a:endParaRPr kumimoji="0" lang="en-US" altLang="zh-CN" sz="10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8" name="组合 27"/>
          <p:cNvGrpSpPr/>
          <p:nvPr/>
        </p:nvGrpSpPr>
        <p:grpSpPr>
          <a:xfrm>
            <a:off x="1431523" y="2572010"/>
            <a:ext cx="4409281" cy="1256733"/>
            <a:chOff x="1259271" y="1865582"/>
            <a:chExt cx="4409281" cy="1256733"/>
          </a:xfrm>
        </p:grpSpPr>
        <p:grpSp>
          <p:nvGrpSpPr>
            <p:cNvPr id="17" name="组合 16"/>
            <p:cNvGrpSpPr/>
            <p:nvPr/>
          </p:nvGrpSpPr>
          <p:grpSpPr>
            <a:xfrm>
              <a:off x="1259271" y="1865582"/>
              <a:ext cx="4409281" cy="1146276"/>
              <a:chOff x="1437192" y="1702535"/>
              <a:chExt cx="4409281" cy="1146276"/>
            </a:xfrm>
          </p:grpSpPr>
          <p:sp>
            <p:nvSpPr>
              <p:cNvPr id="19" name="Text Box 18"/>
              <p:cNvSpPr txBox="1">
                <a:spLocks noChangeArrowheads="1"/>
              </p:cNvSpPr>
              <p:nvPr/>
            </p:nvSpPr>
            <p:spPr bwMode="auto">
              <a:xfrm>
                <a:off x="2061561" y="2541034"/>
                <a:ext cx="405880" cy="307777"/>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Text Box 18"/>
              <p:cNvSpPr txBox="1">
                <a:spLocks noChangeArrowheads="1"/>
              </p:cNvSpPr>
              <p:nvPr/>
            </p:nvSpPr>
            <p:spPr bwMode="auto">
              <a:xfrm>
                <a:off x="4816222" y="2541034"/>
                <a:ext cx="405880" cy="307777"/>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Text Box 18"/>
              <p:cNvSpPr txBox="1">
                <a:spLocks noChangeArrowheads="1"/>
              </p:cNvSpPr>
              <p:nvPr/>
            </p:nvSpPr>
            <p:spPr bwMode="auto">
              <a:xfrm>
                <a:off x="1437192" y="1702535"/>
                <a:ext cx="1654620" cy="307777"/>
              </a:xfrm>
              <a:prstGeom prst="rect">
                <a:avLst/>
              </a:prstGeom>
              <a:noFill/>
              <a:ln w="9525" algn="ctr">
                <a:noFill/>
                <a:miter lim="800000"/>
                <a:headEnd/>
                <a:tailEnd/>
              </a:ln>
            </p:spPr>
            <p:txBody>
              <a:bodyPr wrap="none">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Router ID 10.0.1.1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 Box 18"/>
              <p:cNvSpPr txBox="1">
                <a:spLocks noChangeArrowheads="1"/>
              </p:cNvSpPr>
              <p:nvPr/>
            </p:nvSpPr>
            <p:spPr bwMode="auto">
              <a:xfrm>
                <a:off x="4191853" y="1702535"/>
                <a:ext cx="1654620" cy="307777"/>
              </a:xfrm>
              <a:prstGeom prst="rect">
                <a:avLst/>
              </a:prstGeom>
              <a:noFill/>
              <a:ln w="9525" algn="ctr">
                <a:noFill/>
                <a:miter lim="800000"/>
                <a:headEnd/>
                <a:tailEnd/>
              </a:ln>
            </p:spPr>
            <p:txBody>
              <a:bodyPr wrap="none">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Router ID 10.0.3.3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1993901" y="2072741"/>
                <a:ext cx="541201" cy="442800"/>
              </a:xfrm>
              <a:prstGeom prst="rect">
                <a:avLst/>
              </a:prstGeom>
              <a:noFill/>
              <a:ln>
                <a:noFill/>
              </a:ln>
            </p:spPr>
          </p:pic>
          <p:pic>
            <p:nvPicPr>
              <p:cNvPr id="2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748562" y="2072741"/>
                <a:ext cx="541201" cy="442800"/>
              </a:xfrm>
              <a:prstGeom prst="rect">
                <a:avLst/>
              </a:prstGeom>
              <a:noFill/>
              <a:ln>
                <a:noFill/>
              </a:ln>
            </p:spPr>
          </p:pic>
        </p:grpSp>
        <p:cxnSp>
          <p:nvCxnSpPr>
            <p:cNvPr id="8" name="直接箭头连接符 7"/>
            <p:cNvCxnSpPr/>
            <p:nvPr/>
          </p:nvCxnSpPr>
          <p:spPr>
            <a:xfrm>
              <a:off x="1845168" y="3122315"/>
              <a:ext cx="3232676" cy="0"/>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sp>
        <p:nvSpPr>
          <p:cNvPr id="68" name="文本框 67"/>
          <p:cNvSpPr txBox="1"/>
          <p:nvPr/>
        </p:nvSpPr>
        <p:spPr>
          <a:xfrm>
            <a:off x="692224" y="4235512"/>
            <a:ext cx="5631051" cy="646331"/>
          </a:xfrm>
          <a:prstGeom prst="rect">
            <a:avLst/>
          </a:prstGeom>
          <a:noFill/>
        </p:spPr>
        <p:txBody>
          <a:bodyPr wrap="square" rtlCol="0">
            <a:sp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R1 sends a Router-LSA to R3. The Router-LSA carries topology and network segment information.</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p:cNvSpPr/>
          <p:nvPr/>
        </p:nvSpPr>
        <p:spPr bwMode="auto">
          <a:xfrm>
            <a:off x="8534489" y="2041455"/>
            <a:ext cx="2184946" cy="1460304"/>
          </a:xfrm>
          <a:prstGeom prst="rect">
            <a:avLst/>
          </a:prstGeom>
          <a:no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lnSpc>
                <a:spcPct val="150000"/>
              </a:lnSpc>
            </a:pPr>
            <a:r>
              <a:rPr lang="en-US"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endParaRPr lang="en-US" altLang="zh-CN"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33" name="文本框 32"/>
          <p:cNvSpPr txBox="1"/>
          <p:nvPr/>
        </p:nvSpPr>
        <p:spPr>
          <a:xfrm>
            <a:off x="2877630" y="3790516"/>
            <a:ext cx="1367682" cy="369332"/>
          </a:xfrm>
          <a:prstGeom prst="rect">
            <a:avLst/>
          </a:prstGeom>
          <a:noFill/>
        </p:spPr>
        <p:txBody>
          <a:bodyPr wrap="none" rtlCol="0">
            <a:sp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Router-LSA</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 name="直接连接符 3"/>
          <p:cNvCxnSpPr>
            <a:stCxn id="24" idx="3"/>
            <a:endCxn id="25" idx="1"/>
          </p:cNvCxnSpPr>
          <p:nvPr/>
        </p:nvCxnSpPr>
        <p:spPr>
          <a:xfrm>
            <a:off x="2529433" y="3163616"/>
            <a:ext cx="2213460" cy="0"/>
          </a:xfrm>
          <a:prstGeom prst="line">
            <a:avLst/>
          </a:prstGeom>
          <a:solidFill>
            <a:schemeClr val="accent1"/>
          </a:solidFill>
          <a:ln w="19050" cap="flat" cmpd="sng" algn="ctr">
            <a:solidFill>
              <a:schemeClr val="tx1"/>
            </a:solidFill>
            <a:prstDash val="dash"/>
            <a:round/>
            <a:headEnd type="none" w="med" len="med"/>
            <a:tailEnd type="none" w="med" len="med"/>
          </a:ln>
          <a:effectLst/>
        </p:spPr>
      </p:cxnSp>
      <p:sp>
        <p:nvSpPr>
          <p:cNvPr id="2" name="矩形标注 1"/>
          <p:cNvSpPr/>
          <p:nvPr/>
        </p:nvSpPr>
        <p:spPr>
          <a:xfrm>
            <a:off x="9022568" y="2003568"/>
            <a:ext cx="1719225" cy="612648"/>
          </a:xfrm>
          <a:prstGeom prst="wedgeRectCallout">
            <a:avLst>
              <a:gd name="adj1" fmla="val -65676"/>
              <a:gd name="adj2" fmla="val 50324"/>
            </a:avLst>
          </a:prstGeom>
          <a:no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LSA header</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标注 25"/>
          <p:cNvSpPr/>
          <p:nvPr/>
        </p:nvSpPr>
        <p:spPr>
          <a:xfrm>
            <a:off x="9022568" y="3036077"/>
            <a:ext cx="1719225" cy="1073910"/>
          </a:xfrm>
          <a:prstGeom prst="wedgeRectCallout">
            <a:avLst>
              <a:gd name="adj1" fmla="val -65676"/>
              <a:gd name="adj2" fmla="val 33006"/>
            </a:avLst>
          </a:prstGeom>
          <a:no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First link in the Router-LSA:</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Describe the topology information.</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标注 26"/>
          <p:cNvSpPr/>
          <p:nvPr/>
        </p:nvSpPr>
        <p:spPr>
          <a:xfrm>
            <a:off x="8958222" y="4451191"/>
            <a:ext cx="1719225" cy="1169963"/>
          </a:xfrm>
          <a:prstGeom prst="wedgeRectCallout">
            <a:avLst>
              <a:gd name="adj1" fmla="val -65676"/>
              <a:gd name="adj2" fmla="val 34798"/>
            </a:avLst>
          </a:prstGeom>
          <a:no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Second link in the Router-LSA:</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Describe the network segment information.</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a:xfrm>
            <a:off x="3332063" y="2868702"/>
            <a:ext cx="570990"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Serial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a:xfrm>
            <a:off x="2502779" y="3202052"/>
            <a:ext cx="1042273"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10.0.13.1/24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a:xfrm>
            <a:off x="3768280" y="3202052"/>
            <a:ext cx="1042273"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10.0.13.3/24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84440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sym typeface="Huawei Sans" panose="020C0503030203020204" pitchFamily="34" charset="0"/>
              </a:rPr>
              <a:t>Router-LSAs: </a:t>
            </a:r>
            <a:r>
              <a:rPr lang="en-US" dirty="0" err="1" smtClean="0">
                <a:sym typeface="Huawei Sans" panose="020C0503030203020204" pitchFamily="34" charset="0"/>
              </a:rPr>
              <a:t>TransNet</a:t>
            </a:r>
            <a:r>
              <a:rPr lang="en-US" dirty="0" smtClean="0">
                <a:sym typeface="Huawei Sans" panose="020C0503030203020204" pitchFamily="34" charset="0"/>
              </a:rPr>
              <a:t> Networks</a:t>
            </a:r>
            <a:endParaRPr lang="en-US" altLang="zh-CN" dirty="0">
              <a:sym typeface="Huawei Sans" panose="020C0503030203020204" pitchFamily="34" charset="0"/>
            </a:endParaRPr>
          </a:p>
        </p:txBody>
      </p:sp>
      <p:sp>
        <p:nvSpPr>
          <p:cNvPr id="7" name="Text Box 18"/>
          <p:cNvSpPr txBox="1">
            <a:spLocks noChangeArrowheads="1"/>
          </p:cNvSpPr>
          <p:nvPr/>
        </p:nvSpPr>
        <p:spPr bwMode="auto">
          <a:xfrm>
            <a:off x="3477235" y="2696808"/>
            <a:ext cx="405880" cy="307777"/>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 Box 18"/>
          <p:cNvSpPr txBox="1">
            <a:spLocks noChangeArrowheads="1"/>
          </p:cNvSpPr>
          <p:nvPr/>
        </p:nvSpPr>
        <p:spPr bwMode="auto">
          <a:xfrm>
            <a:off x="1097245" y="3823044"/>
            <a:ext cx="405880" cy="307777"/>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Text Box 18"/>
          <p:cNvSpPr txBox="1">
            <a:spLocks noChangeArrowheads="1"/>
          </p:cNvSpPr>
          <p:nvPr/>
        </p:nvSpPr>
        <p:spPr bwMode="auto">
          <a:xfrm>
            <a:off x="5279145" y="3834032"/>
            <a:ext cx="405880" cy="307777"/>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 name="直接连接符 13"/>
          <p:cNvCxnSpPr>
            <a:stCxn id="25" idx="3"/>
            <a:endCxn id="24" idx="1"/>
          </p:cNvCxnSpPr>
          <p:nvPr/>
        </p:nvCxnSpPr>
        <p:spPr bwMode="auto">
          <a:xfrm>
            <a:off x="1560834" y="3566122"/>
            <a:ext cx="156250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5" name="直接连接符 14"/>
          <p:cNvCxnSpPr>
            <a:stCxn id="28" idx="1"/>
            <a:endCxn id="24" idx="3"/>
          </p:cNvCxnSpPr>
          <p:nvPr/>
        </p:nvCxnSpPr>
        <p:spPr bwMode="auto">
          <a:xfrm flipH="1">
            <a:off x="3664540" y="3566122"/>
            <a:ext cx="1562507"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4" name="图片 23" descr="接入交换机.png"/>
          <p:cNvPicPr>
            <a:picLocks noChangeAspect="1"/>
          </p:cNvPicPr>
          <p:nvPr/>
        </p:nvPicPr>
        <p:blipFill>
          <a:blip r:embed="rId3" cstate="print"/>
          <a:stretch>
            <a:fillRect/>
          </a:stretch>
        </p:blipFill>
        <p:spPr>
          <a:xfrm>
            <a:off x="3123340" y="3344722"/>
            <a:ext cx="541200" cy="442800"/>
          </a:xfrm>
          <a:prstGeom prst="rect">
            <a:avLst/>
          </a:prstGeom>
        </p:spPr>
      </p:pic>
      <p:pic>
        <p:nvPicPr>
          <p:cNvPr id="25"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auto">
          <a:xfrm>
            <a:off x="1019633" y="3344722"/>
            <a:ext cx="541201" cy="442800"/>
          </a:xfrm>
          <a:prstGeom prst="rect">
            <a:avLst/>
          </a:prstGeom>
          <a:noFill/>
        </p:spPr>
      </p:pic>
      <p:pic>
        <p:nvPicPr>
          <p:cNvPr id="26"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auto">
          <a:xfrm>
            <a:off x="3123340" y="2303042"/>
            <a:ext cx="541201" cy="442800"/>
          </a:xfrm>
          <a:prstGeom prst="rect">
            <a:avLst/>
          </a:prstGeom>
          <a:noFill/>
        </p:spPr>
      </p:pic>
      <p:pic>
        <p:nvPicPr>
          <p:cNvPr id="28"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auto">
          <a:xfrm>
            <a:off x="5227047" y="3344722"/>
            <a:ext cx="541201" cy="442800"/>
          </a:xfrm>
          <a:prstGeom prst="rect">
            <a:avLst/>
          </a:prstGeom>
          <a:noFill/>
        </p:spPr>
      </p:pic>
      <p:sp>
        <p:nvSpPr>
          <p:cNvPr id="54" name="矩形 53"/>
          <p:cNvSpPr/>
          <p:nvPr/>
        </p:nvSpPr>
        <p:spPr bwMode="auto">
          <a:xfrm>
            <a:off x="6503151" y="1683232"/>
            <a:ext cx="4481370" cy="3179374"/>
          </a:xfrm>
          <a:prstGeom prst="rect">
            <a:avLst/>
          </a:prstGeom>
          <a:solidFill>
            <a:srgbClr val="F3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&lt;R2&gt;display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lsdb</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router self-originate </a:t>
            </a:r>
          </a:p>
          <a:p>
            <a:pP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Type      : Router       </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Ls id     : 10.0.2.2   </a:t>
            </a:r>
          </a:p>
          <a:p>
            <a:pP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Adv</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rtr</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10.0.2.2  </a:t>
            </a:r>
          </a:p>
          <a:p>
            <a:pPr fontAlgn="ctr">
              <a:lnSpc>
                <a:spcPct val="150000"/>
              </a:lnSpc>
            </a:pPr>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r>
            <a:b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b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Link ID: 10.0.235.2   </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Data   : 10.0.235.2   </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Link Type: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TransNet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p>
          <a:p>
            <a:pP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Metric : 1</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3" name="直接连接符 32"/>
          <p:cNvCxnSpPr>
            <a:stCxn id="26" idx="2"/>
            <a:endCxn id="24" idx="0"/>
          </p:cNvCxnSpPr>
          <p:nvPr/>
        </p:nvCxnSpPr>
        <p:spPr bwMode="auto">
          <a:xfrm flipH="1">
            <a:off x="3393940" y="2745842"/>
            <a:ext cx="1" cy="59888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6" name="Text Box 18"/>
          <p:cNvSpPr txBox="1">
            <a:spLocks noChangeArrowheads="1"/>
          </p:cNvSpPr>
          <p:nvPr/>
        </p:nvSpPr>
        <p:spPr bwMode="auto">
          <a:xfrm>
            <a:off x="532537" y="3027878"/>
            <a:ext cx="1654620" cy="307777"/>
          </a:xfrm>
          <a:prstGeom prst="rect">
            <a:avLst/>
          </a:prstGeom>
          <a:noFill/>
          <a:ln w="9525" algn="ctr">
            <a:noFill/>
            <a:miter lim="800000"/>
            <a:headEnd/>
            <a:tailEnd/>
          </a:ln>
        </p:spPr>
        <p:txBody>
          <a:bodyPr wrap="none">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Router ID 10.0.2.2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 Box 18"/>
          <p:cNvSpPr txBox="1">
            <a:spLocks noChangeArrowheads="1"/>
          </p:cNvSpPr>
          <p:nvPr/>
        </p:nvSpPr>
        <p:spPr bwMode="auto">
          <a:xfrm>
            <a:off x="2583581" y="1934940"/>
            <a:ext cx="1654620" cy="307777"/>
          </a:xfrm>
          <a:prstGeom prst="rect">
            <a:avLst/>
          </a:prstGeom>
          <a:noFill/>
          <a:ln w="9525" algn="ctr">
            <a:noFill/>
            <a:miter lim="800000"/>
            <a:headEnd/>
            <a:tailEnd/>
          </a:ln>
        </p:spPr>
        <p:txBody>
          <a:bodyPr wrap="none">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Router ID 10.0.3.3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 Box 18"/>
          <p:cNvSpPr txBox="1">
            <a:spLocks noChangeArrowheads="1"/>
          </p:cNvSpPr>
          <p:nvPr/>
        </p:nvSpPr>
        <p:spPr bwMode="auto">
          <a:xfrm>
            <a:off x="4654778" y="3027878"/>
            <a:ext cx="1654620" cy="307777"/>
          </a:xfrm>
          <a:prstGeom prst="rect">
            <a:avLst/>
          </a:prstGeom>
          <a:noFill/>
          <a:ln w="9525" algn="ctr">
            <a:noFill/>
            <a:miter lim="800000"/>
            <a:headEnd/>
            <a:tailEnd/>
          </a:ln>
        </p:spPr>
        <p:txBody>
          <a:bodyPr wrap="none">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Router ID 10.0.5.5</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8" name="直接箭头连接符 57"/>
          <p:cNvCxnSpPr/>
          <p:nvPr/>
        </p:nvCxnSpPr>
        <p:spPr>
          <a:xfrm flipV="1">
            <a:off x="3249590" y="2793759"/>
            <a:ext cx="0" cy="503045"/>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a:xfrm>
            <a:off x="1607090" y="3967344"/>
            <a:ext cx="1516250" cy="0"/>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a:xfrm>
            <a:off x="872376" y="4520196"/>
            <a:ext cx="4895872" cy="646331"/>
          </a:xfrm>
          <a:prstGeom prst="rect">
            <a:avLst/>
          </a:prstGeom>
          <a:noFill/>
        </p:spPr>
        <p:txBody>
          <a:bodyPr wrap="square" rtlCol="0">
            <a:sp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R2 sends Router-LSAs carrying topology information to R3 and R5.</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矩形 62"/>
          <p:cNvSpPr/>
          <p:nvPr/>
        </p:nvSpPr>
        <p:spPr>
          <a:xfrm>
            <a:off x="6638759" y="3298277"/>
            <a:ext cx="1968099" cy="1406927"/>
          </a:xfrm>
          <a:prstGeom prst="rect">
            <a:avLst/>
          </a:prstGeom>
          <a:noFill/>
          <a:ln w="19050" cap="flat" cmpd="sng" algn="ctr">
            <a:solidFill>
              <a:srgbClr val="00B0F0"/>
            </a:solidFill>
            <a:prstDash val="sysDash"/>
          </a:ln>
          <a:effectLst/>
        </p:spPr>
        <p:txBody>
          <a:bodyPr rtlCol="0" anchor="ctr"/>
          <a:lstStyle/>
          <a:p>
            <a:pPr marL="0" marR="0" indent="0" algn="ctr" defTabSz="914400" eaLnBrk="1" fontAlgn="ctr" latinLnBrk="0" hangingPunct="1">
              <a:lnSpc>
                <a:spcPct val="100000"/>
              </a:lnSpc>
              <a:spcBef>
                <a:spcPct val="0"/>
              </a:spcBef>
              <a:spcAft>
                <a:spcPct val="0"/>
              </a:spcAft>
              <a:buClrTx/>
              <a:buSzTx/>
              <a:buFontTx/>
              <a:buNone/>
              <a:tabLst/>
            </a:pPr>
            <a:endParaRPr kumimoji="0" lang="en-US" altLang="zh-CN" sz="10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p:cNvSpPr/>
          <p:nvPr/>
        </p:nvSpPr>
        <p:spPr>
          <a:xfrm>
            <a:off x="6638759" y="2100007"/>
            <a:ext cx="1968099" cy="1036741"/>
          </a:xfrm>
          <a:prstGeom prst="rect">
            <a:avLst/>
          </a:prstGeom>
          <a:noFill/>
          <a:ln w="19050" cap="flat" cmpd="sng" algn="ctr">
            <a:solidFill>
              <a:srgbClr val="EC7061"/>
            </a:solidFill>
            <a:prstDash val="sysDash"/>
          </a:ln>
          <a:effectLst/>
        </p:spPr>
        <p:txBody>
          <a:bodyPr rtlCol="0" anchor="ctr"/>
          <a:lstStyle/>
          <a:p>
            <a:pPr marL="0" marR="0" indent="0" algn="ctr" defTabSz="914400" eaLnBrk="1" fontAlgn="ctr" latinLnBrk="0" hangingPunct="1">
              <a:lnSpc>
                <a:spcPct val="100000"/>
              </a:lnSpc>
              <a:spcBef>
                <a:spcPct val="0"/>
              </a:spcBef>
              <a:spcAft>
                <a:spcPct val="0"/>
              </a:spcAft>
              <a:buClrTx/>
              <a:buSzTx/>
              <a:buFontTx/>
              <a:buNone/>
              <a:tabLst/>
            </a:pPr>
            <a:endParaRPr kumimoji="0" lang="en-US" altLang="zh-CN" sz="10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a:xfrm>
            <a:off x="1498662" y="4017821"/>
            <a:ext cx="1237839"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Router-LSA</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标注 28"/>
          <p:cNvSpPr/>
          <p:nvPr/>
        </p:nvSpPr>
        <p:spPr>
          <a:xfrm>
            <a:off x="8929433" y="2178339"/>
            <a:ext cx="1687231" cy="612648"/>
          </a:xfrm>
          <a:prstGeom prst="wedgeRectCallout">
            <a:avLst>
              <a:gd name="adj1" fmla="val -66743"/>
              <a:gd name="adj2" fmla="val 47182"/>
            </a:avLst>
          </a:prstGeom>
          <a:no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LSA header</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标注 29"/>
          <p:cNvSpPr/>
          <p:nvPr/>
        </p:nvSpPr>
        <p:spPr>
          <a:xfrm>
            <a:off x="8929433" y="3457546"/>
            <a:ext cx="1687231" cy="920861"/>
          </a:xfrm>
          <a:prstGeom prst="wedgeRectCallout">
            <a:avLst>
              <a:gd name="adj1" fmla="val -65031"/>
              <a:gd name="adj2" fmla="val 47720"/>
            </a:avLst>
          </a:prstGeom>
          <a:no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Link contained in a Router-LSA:</a:t>
            </a:r>
          </a:p>
          <a:p>
            <a:pPr algn="ctr"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Describe topology information.</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a:xfrm>
            <a:off x="6503152" y="5002101"/>
            <a:ext cx="4481370" cy="953982"/>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285750" indent="-285750" fontAlgn="auto">
              <a:lnSpc>
                <a:spcPts val="2200"/>
              </a:lnSpc>
              <a:spcBef>
                <a:spcPts val="0"/>
              </a:spcBef>
              <a:spcAft>
                <a:spcPts val="0"/>
              </a:spcAft>
              <a:buFont typeface="Arial" panose="020B0604020202020204" pitchFamily="34" charset="0"/>
              <a:buChar char="•"/>
              <a:defRPr sz="1600" i="0">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fontAlgn="ctr">
              <a:buNone/>
            </a:pPr>
            <a:r>
              <a:rPr lang="en-US" sz="1400" dirty="0" smtClean="0">
                <a:latin typeface="Huawei Sans" panose="020C0503030203020204" pitchFamily="34" charset="0"/>
                <a:sym typeface="Huawei Sans" panose="020C0503030203020204" pitchFamily="34" charset="0"/>
              </a:rPr>
              <a:t>How is complete network segment information described on the </a:t>
            </a:r>
            <a:r>
              <a:rPr lang="en-US" sz="1400" dirty="0" err="1" smtClean="0">
                <a:latin typeface="Huawei Sans" panose="020C0503030203020204" pitchFamily="34" charset="0"/>
                <a:sym typeface="Huawei Sans" panose="020C0503030203020204" pitchFamily="34" charset="0"/>
              </a:rPr>
              <a:t>TransNet</a:t>
            </a:r>
            <a:r>
              <a:rPr lang="en-US" sz="1400" dirty="0" smtClean="0">
                <a:latin typeface="Huawei Sans" panose="020C0503030203020204" pitchFamily="34" charset="0"/>
                <a:sym typeface="Huawei Sans" panose="020C0503030203020204" pitchFamily="34" charset="0"/>
              </a:rPr>
              <a:t> network if there is no network mask information?</a:t>
            </a:r>
            <a:endParaRPr lang="en-US" altLang="zh-CN" sz="1400" dirty="0">
              <a:latin typeface="Huawei Sans" panose="020C0503030203020204" pitchFamily="34" charset="0"/>
              <a:sym typeface="Huawei Sans" panose="020C0503030203020204" pitchFamily="34" charset="0"/>
            </a:endParaRPr>
          </a:p>
        </p:txBody>
      </p:sp>
      <p:sp>
        <p:nvSpPr>
          <p:cNvPr id="34" name="Text Box 18"/>
          <p:cNvSpPr txBox="1">
            <a:spLocks noChangeArrowheads="1"/>
          </p:cNvSpPr>
          <p:nvPr/>
        </p:nvSpPr>
        <p:spPr bwMode="auto">
          <a:xfrm>
            <a:off x="1503125" y="3279780"/>
            <a:ext cx="423514" cy="307777"/>
          </a:xfrm>
          <a:prstGeom prst="rect">
            <a:avLst/>
          </a:prstGeom>
          <a:noFill/>
          <a:ln w="9525" algn="ctr">
            <a:noFill/>
            <a:miter lim="800000"/>
            <a:headEnd/>
            <a:tailEnd/>
          </a:ln>
        </p:spPr>
        <p:txBody>
          <a:bodyPr wrap="none">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DR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a:xfrm>
            <a:off x="1501980" y="3575542"/>
            <a:ext cx="944489" cy="276999"/>
          </a:xfrm>
          <a:prstGeom prst="rect">
            <a:avLst/>
          </a:prstGeom>
        </p:spPr>
        <p:txBody>
          <a:bodyPr wrap="none">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10.0.235.2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直接箭头连接符 38"/>
          <p:cNvCxnSpPr/>
          <p:nvPr/>
        </p:nvCxnSpPr>
        <p:spPr>
          <a:xfrm>
            <a:off x="3710797" y="3967344"/>
            <a:ext cx="1516250" cy="0"/>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61807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b="1" dirty="0" smtClean="0">
                <a:sym typeface="Huawei Sans" panose="020C0503030203020204" pitchFamily="34" charset="0"/>
              </a:rPr>
              <a:t>Intra-Area Route Calculation</a:t>
            </a:r>
            <a:endParaRPr lang="en-US" altLang="zh-CN" b="1" dirty="0" smtClean="0">
              <a:sym typeface="Huawei Sans" panose="020C0503030203020204" pitchFamily="34" charset="0"/>
            </a:endParaRPr>
          </a:p>
          <a:p>
            <a:pPr lvl="1"/>
            <a:r>
              <a:rPr lang="en-US" dirty="0" smtClean="0">
                <a:solidFill>
                  <a:schemeClr val="bg1">
                    <a:lumMod val="50000"/>
                  </a:schemeClr>
                </a:solidFill>
                <a:sym typeface="Huawei Sans" panose="020C0503030203020204" pitchFamily="34" charset="0"/>
              </a:rPr>
              <a:t>Introduction to LSAs</a:t>
            </a:r>
          </a:p>
          <a:p>
            <a:pPr lvl="1"/>
            <a:r>
              <a:rPr lang="en-US" dirty="0" smtClean="0">
                <a:solidFill>
                  <a:schemeClr val="bg1">
                    <a:lumMod val="50000"/>
                  </a:schemeClr>
                </a:solidFill>
                <a:sym typeface="Huawei Sans" panose="020C0503030203020204" pitchFamily="34" charset="0"/>
              </a:rPr>
              <a:t>Router-LSA</a:t>
            </a:r>
          </a:p>
          <a:p>
            <a:pPr lvl="1">
              <a:buFont typeface="微软雅黑" panose="020B0503020204020204" pitchFamily="34" charset="-122"/>
              <a:buChar char="▪"/>
            </a:pPr>
            <a:r>
              <a:rPr lang="en-US" b="1" dirty="0" smtClean="0">
                <a:sym typeface="Huawei Sans" panose="020C0503030203020204" pitchFamily="34" charset="0"/>
              </a:rPr>
              <a:t>Network-LSA</a:t>
            </a:r>
          </a:p>
          <a:p>
            <a:pPr lvl="1"/>
            <a:r>
              <a:rPr lang="en-US" dirty="0" smtClean="0">
                <a:solidFill>
                  <a:schemeClr val="bg1">
                    <a:lumMod val="50000"/>
                  </a:schemeClr>
                </a:solidFill>
                <a:sym typeface="Huawei Sans" panose="020C0503030203020204" pitchFamily="34" charset="0"/>
              </a:rPr>
              <a:t>SPF Calculation Process</a:t>
            </a:r>
          </a:p>
          <a:p>
            <a:r>
              <a:rPr lang="en-US" dirty="0" smtClean="0">
                <a:solidFill>
                  <a:schemeClr val="bg1">
                    <a:lumMod val="50000"/>
                  </a:schemeClr>
                </a:solidFill>
                <a:sym typeface="Huawei Sans" panose="020C0503030203020204" pitchFamily="34" charset="0"/>
              </a:rPr>
              <a:t>Inter-Area Route Calculation</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External Route Calculation</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1318982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1758324"/>
          </a:xfrm>
        </p:spPr>
        <p:txBody>
          <a:bodyPr/>
          <a:lstStyle/>
          <a:p>
            <a:r>
              <a:rPr lang="en-US" altLang="zh-CN" sz="1800" dirty="0" smtClean="0"/>
              <a:t>Network-LSA (Type 2 LSA): is originated by a DR, describes the link state of the local network segment, and is advertised in an area to which the DR belongs.</a:t>
            </a:r>
          </a:p>
          <a:p>
            <a:r>
              <a:rPr lang="en-US" altLang="zh-CN" sz="1800" dirty="0" smtClean="0"/>
              <a:t>A Network-LSA records all OSPF routers that have established adjacencies with the DR on the network segment and carries the network mask of the network segment.</a:t>
            </a:r>
          </a:p>
          <a:p>
            <a:endParaRPr lang="zh-CN" altLang="en-US" sz="1800" dirty="0"/>
          </a:p>
        </p:txBody>
      </p:sp>
      <p:sp>
        <p:nvSpPr>
          <p:cNvPr id="3" name="标题 2"/>
          <p:cNvSpPr>
            <a:spLocks noGrp="1"/>
          </p:cNvSpPr>
          <p:nvPr>
            <p:ph type="title"/>
          </p:nvPr>
        </p:nvSpPr>
        <p:spPr/>
        <p:txBody>
          <a:bodyPr/>
          <a:lstStyle/>
          <a:p>
            <a:r>
              <a:rPr lang="en-US" smtClean="0">
                <a:sym typeface="Huawei Sans" panose="020C0503030203020204" pitchFamily="34" charset="0"/>
              </a:rPr>
              <a:t>Description of a Network-LSA</a:t>
            </a:r>
            <a:endParaRPr lang="en-US" altLang="zh-CN" dirty="0">
              <a:sym typeface="Huawei Sans" panose="020C0503030203020204" pitchFamily="34" charset="0"/>
            </a:endParaRPr>
          </a:p>
        </p:txBody>
      </p:sp>
      <p:graphicFrame>
        <p:nvGraphicFramePr>
          <p:cNvPr id="18" name="表格 17"/>
          <p:cNvGraphicFramePr>
            <a:graphicFrameLocks noGrp="1"/>
          </p:cNvGraphicFramePr>
          <p:nvPr>
            <p:extLst>
              <p:ext uri="{D42A27DB-BD31-4B8C-83A1-F6EECF244321}">
                <p14:modId xmlns:p14="http://schemas.microsoft.com/office/powerpoint/2010/main" val="685602342"/>
              </p:ext>
            </p:extLst>
          </p:nvPr>
        </p:nvGraphicFramePr>
        <p:xfrm>
          <a:off x="1128815" y="3393624"/>
          <a:ext cx="4357585" cy="2466096"/>
        </p:xfrm>
        <a:graphic>
          <a:graphicData uri="http://schemas.openxmlformats.org/drawingml/2006/table">
            <a:tbl>
              <a:tblPr firstRow="1" bandRow="1">
                <a:tableStyleId>{72833802-FEF1-4C79-8D5D-14CF1EAF98D9}</a:tableStyleId>
              </a:tblPr>
              <a:tblGrid>
                <a:gridCol w="2178793"/>
                <a:gridCol w="1089396"/>
                <a:gridCol w="1089396"/>
              </a:tblGrid>
              <a:tr h="308262">
                <a:tc>
                  <a:txBody>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LS Age</a:t>
                      </a:r>
                      <a:endParaRPr lang="en-US" altLang="zh-CN" sz="14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Options</a:t>
                      </a:r>
                      <a:endParaRPr lang="en-US" altLang="zh-CN" sz="14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dirty="0" smtClean="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LS Type</a:t>
                      </a:r>
                      <a:endParaRPr lang="en-US" altLang="zh-CN" sz="1400" b="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r>
              <a:tr h="308262">
                <a:tc gridSpan="3">
                  <a:txBody>
                    <a:bodyPr/>
                    <a:lstStyle/>
                    <a:p>
                      <a:pPr algn="ctr"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Link State ID </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308262">
                <a:tc gridSpan="3">
                  <a:txBody>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Advertising Router</a:t>
                      </a:r>
                      <a:endPar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308262">
                <a:tc gridSpan="3">
                  <a:txBody>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LS Sequence Number</a:t>
                      </a:r>
                      <a:endPar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308262">
                <a:tc>
                  <a:txBody>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LS Checksum</a:t>
                      </a:r>
                      <a:endPar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Length</a:t>
                      </a:r>
                      <a:endParaRPr lang="en-US" altLang="zh-CN" sz="14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308262">
                <a:tc gridSpan="3">
                  <a:txBody>
                    <a:bodyPr/>
                    <a:lstStyle/>
                    <a:p>
                      <a:pPr algn="ctr" fontAlgn="ctr"/>
                      <a:r>
                        <a:rPr lang="en-US" sz="1400" dirty="0" smtClean="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Network Mask</a:t>
                      </a:r>
                      <a:endParaRPr lang="en-US" altLang="zh-CN" sz="1400" b="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308262">
                <a:tc gridSpan="3">
                  <a:txBody>
                    <a:bodyPr/>
                    <a:lstStyle/>
                    <a:p>
                      <a:pPr algn="ctr" fontAlgn="ctr"/>
                      <a:r>
                        <a:rPr lang="en-US" sz="1400" dirty="0" smtClean="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Attached Router</a:t>
                      </a:r>
                      <a:endParaRPr lang="en-US" altLang="zh-CN" sz="1400" b="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308262">
                <a:tc gridSpan="3">
                  <a:txBody>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9" name="圆角矩形 75"/>
          <p:cNvSpPr/>
          <p:nvPr/>
        </p:nvSpPr>
        <p:spPr>
          <a:xfrm>
            <a:off x="5863005" y="3523699"/>
            <a:ext cx="5725811" cy="2232963"/>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285750" indent="-285750" fontAlgn="ctr">
              <a:lnSpc>
                <a:spcPct val="150000"/>
              </a:lnSpc>
              <a:spcAft>
                <a:spcPts val="600"/>
              </a:spcAft>
              <a:buFont typeface="Arial" panose="020B0604020202020204" pitchFamily="34" charset="0"/>
              <a:buChar char="•"/>
            </a:pP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Link State ID</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indicates the IP address of an interface on the DR.</a:t>
            </a:r>
            <a:endParaRPr lang="en-US" altLang="zh-CN"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50000"/>
              </a:lnSpc>
              <a:spcAft>
                <a:spcPts val="600"/>
              </a:spcAft>
              <a:buFont typeface="Arial" panose="020B0604020202020204" pitchFamily="34" charset="0"/>
              <a:buChar char="•"/>
            </a:pP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 Mask</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indicates the subnet mask of the MA network.</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50000"/>
              </a:lnSpc>
              <a:spcAft>
                <a:spcPts val="600"/>
              </a:spcAft>
              <a:buFont typeface="Arial" panose="020B0604020202020204" pitchFamily="34" charset="0"/>
              <a:buChar char="•"/>
            </a:pP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Attached Router</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indicates the router ID of the </a:t>
            </a:r>
            <a:r>
              <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device</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connected to the MA network. </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271856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bwMode="auto">
          <a:xfrm>
            <a:off x="6847260" y="1852837"/>
            <a:ext cx="4484027" cy="3768165"/>
          </a:xfrm>
          <a:prstGeom prst="rect">
            <a:avLst/>
          </a:prstGeom>
          <a:solidFill>
            <a:srgbClr val="F3FBFE"/>
          </a:solidFill>
          <a:ln w="19050" cap="flat" cmpd="sng" algn="ctr">
            <a:solidFill>
              <a:srgbClr val="F3FBF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&lt;R2&gt;display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lsdb</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network self-originate </a:t>
            </a:r>
          </a:p>
          <a:p>
            <a:pPr fontAlgn="ct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OSPF Process 1 with Router ID 10.0.2.2</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Area: 0.0.0.0</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Link State Database </a:t>
            </a:r>
          </a:p>
          <a:p>
            <a:pPr fontAlgn="ct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Type      : Network </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Ls id     : 10.0.235.2 </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Adv</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rtr</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10.0.2.2</a:t>
            </a:r>
          </a:p>
          <a:p>
            <a:pPr fontAlgn="ct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Net mask  : 255.255.255.0       </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Priority  : Low</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Attached Router    10.0.2.2</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Attached Router    10.0.3.3</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Attached Router    10.0.5.5</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 name="标题 1"/>
          <p:cNvSpPr>
            <a:spLocks noGrp="1"/>
          </p:cNvSpPr>
          <p:nvPr>
            <p:ph type="title"/>
          </p:nvPr>
        </p:nvSpPr>
        <p:spPr/>
        <p:txBody>
          <a:bodyPr/>
          <a:lstStyle/>
          <a:p>
            <a:r>
              <a:rPr lang="en-US" smtClean="0">
                <a:sym typeface="Huawei Sans" panose="020C0503030203020204" pitchFamily="34" charset="0"/>
              </a:rPr>
              <a:t>Network-LSAs Describe the MA Network</a:t>
            </a:r>
            <a:endParaRPr lang="en-US" altLang="zh-CN" dirty="0">
              <a:sym typeface="Huawei Sans" panose="020C0503030203020204" pitchFamily="34" charset="0"/>
            </a:endParaRPr>
          </a:p>
        </p:txBody>
      </p:sp>
      <p:sp>
        <p:nvSpPr>
          <p:cNvPr id="69" name="Text Box 18"/>
          <p:cNvSpPr txBox="1">
            <a:spLocks noChangeArrowheads="1"/>
          </p:cNvSpPr>
          <p:nvPr/>
        </p:nvSpPr>
        <p:spPr bwMode="auto">
          <a:xfrm>
            <a:off x="3718173" y="2724620"/>
            <a:ext cx="405880" cy="307777"/>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Text Box 18"/>
          <p:cNvSpPr txBox="1">
            <a:spLocks noChangeArrowheads="1"/>
          </p:cNvSpPr>
          <p:nvPr/>
        </p:nvSpPr>
        <p:spPr bwMode="auto">
          <a:xfrm>
            <a:off x="1420878" y="3993842"/>
            <a:ext cx="405880" cy="307777"/>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Text Box 18"/>
          <p:cNvSpPr txBox="1">
            <a:spLocks noChangeArrowheads="1"/>
          </p:cNvSpPr>
          <p:nvPr/>
        </p:nvSpPr>
        <p:spPr bwMode="auto">
          <a:xfrm>
            <a:off x="4947361" y="4004830"/>
            <a:ext cx="405880" cy="307777"/>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2" name="直接连接符 71"/>
          <p:cNvCxnSpPr>
            <a:stCxn id="75" idx="3"/>
            <a:endCxn id="74" idx="1"/>
          </p:cNvCxnSpPr>
          <p:nvPr/>
        </p:nvCxnSpPr>
        <p:spPr bwMode="auto">
          <a:xfrm>
            <a:off x="1884467" y="3736920"/>
            <a:ext cx="123479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3" name="直接连接符 72"/>
          <p:cNvCxnSpPr>
            <a:stCxn id="77" idx="1"/>
            <a:endCxn id="74" idx="3"/>
          </p:cNvCxnSpPr>
          <p:nvPr/>
        </p:nvCxnSpPr>
        <p:spPr bwMode="auto">
          <a:xfrm flipH="1">
            <a:off x="3660465" y="3736920"/>
            <a:ext cx="123479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74" name="图片 73" descr="接入交换机.png"/>
          <p:cNvPicPr>
            <a:picLocks noChangeAspect="1"/>
          </p:cNvPicPr>
          <p:nvPr/>
        </p:nvPicPr>
        <p:blipFill>
          <a:blip r:embed="rId3" cstate="print"/>
          <a:stretch>
            <a:fillRect/>
          </a:stretch>
        </p:blipFill>
        <p:spPr>
          <a:xfrm>
            <a:off x="3119265" y="3515520"/>
            <a:ext cx="541200" cy="442800"/>
          </a:xfrm>
          <a:prstGeom prst="rect">
            <a:avLst/>
          </a:prstGeom>
        </p:spPr>
      </p:pic>
      <p:pic>
        <p:nvPicPr>
          <p:cNvPr id="75"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auto">
          <a:xfrm>
            <a:off x="1343266" y="3515520"/>
            <a:ext cx="541201" cy="442800"/>
          </a:xfrm>
          <a:prstGeom prst="rect">
            <a:avLst/>
          </a:prstGeom>
          <a:noFill/>
        </p:spPr>
      </p:pic>
      <p:pic>
        <p:nvPicPr>
          <p:cNvPr id="76"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auto">
          <a:xfrm>
            <a:off x="3119264" y="2473840"/>
            <a:ext cx="541201" cy="442800"/>
          </a:xfrm>
          <a:prstGeom prst="rect">
            <a:avLst/>
          </a:prstGeom>
          <a:noFill/>
        </p:spPr>
      </p:pic>
      <p:pic>
        <p:nvPicPr>
          <p:cNvPr id="77"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auto">
          <a:xfrm>
            <a:off x="4895263" y="3515520"/>
            <a:ext cx="541201" cy="442800"/>
          </a:xfrm>
          <a:prstGeom prst="rect">
            <a:avLst/>
          </a:prstGeom>
          <a:noFill/>
        </p:spPr>
      </p:pic>
      <p:cxnSp>
        <p:nvCxnSpPr>
          <p:cNvPr id="79" name="直接连接符 78"/>
          <p:cNvCxnSpPr>
            <a:stCxn id="76" idx="2"/>
            <a:endCxn id="74" idx="0"/>
          </p:cNvCxnSpPr>
          <p:nvPr/>
        </p:nvCxnSpPr>
        <p:spPr bwMode="auto">
          <a:xfrm>
            <a:off x="3389865" y="2916640"/>
            <a:ext cx="0" cy="59888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80" name="Text Box 18"/>
          <p:cNvSpPr txBox="1">
            <a:spLocks noChangeArrowheads="1"/>
          </p:cNvSpPr>
          <p:nvPr/>
        </p:nvSpPr>
        <p:spPr bwMode="auto">
          <a:xfrm>
            <a:off x="856170" y="3227366"/>
            <a:ext cx="1654620" cy="307777"/>
          </a:xfrm>
          <a:prstGeom prst="rect">
            <a:avLst/>
          </a:prstGeom>
          <a:noFill/>
          <a:ln w="9525" algn="ctr">
            <a:noFill/>
            <a:miter lim="800000"/>
            <a:headEnd/>
            <a:tailEnd/>
          </a:ln>
        </p:spPr>
        <p:txBody>
          <a:bodyPr wrap="none">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Router ID 10.0.2.2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Text Box 18"/>
          <p:cNvSpPr txBox="1">
            <a:spLocks noChangeArrowheads="1"/>
          </p:cNvSpPr>
          <p:nvPr/>
        </p:nvSpPr>
        <p:spPr bwMode="auto">
          <a:xfrm>
            <a:off x="2567599" y="2175875"/>
            <a:ext cx="1654620" cy="307777"/>
          </a:xfrm>
          <a:prstGeom prst="rect">
            <a:avLst/>
          </a:prstGeom>
          <a:noFill/>
          <a:ln w="9525" algn="ctr">
            <a:noFill/>
            <a:miter lim="800000"/>
            <a:headEnd/>
            <a:tailEnd/>
          </a:ln>
        </p:spPr>
        <p:txBody>
          <a:bodyPr wrap="none">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Router ID 10.0.3.3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Text Box 18"/>
          <p:cNvSpPr txBox="1">
            <a:spLocks noChangeArrowheads="1"/>
          </p:cNvSpPr>
          <p:nvPr/>
        </p:nvSpPr>
        <p:spPr bwMode="auto">
          <a:xfrm>
            <a:off x="4322994" y="3227366"/>
            <a:ext cx="1654620" cy="307777"/>
          </a:xfrm>
          <a:prstGeom prst="rect">
            <a:avLst/>
          </a:prstGeom>
          <a:noFill/>
          <a:ln w="9525" algn="ctr">
            <a:noFill/>
            <a:miter lim="800000"/>
            <a:headEnd/>
            <a:tailEnd/>
          </a:ln>
        </p:spPr>
        <p:txBody>
          <a:bodyPr wrap="none">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Router ID 10.0.5.5</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4" name="直接箭头连接符 93"/>
          <p:cNvCxnSpPr/>
          <p:nvPr/>
        </p:nvCxnSpPr>
        <p:spPr>
          <a:xfrm flipV="1">
            <a:off x="3556680" y="2940807"/>
            <a:ext cx="0" cy="503045"/>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95" name="直接箭头连接符 94"/>
          <p:cNvCxnSpPr/>
          <p:nvPr/>
        </p:nvCxnSpPr>
        <p:spPr>
          <a:xfrm>
            <a:off x="1924803" y="4335828"/>
            <a:ext cx="1017344" cy="0"/>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96" name="直接箭头连接符 95"/>
          <p:cNvCxnSpPr/>
          <p:nvPr/>
        </p:nvCxnSpPr>
        <p:spPr>
          <a:xfrm>
            <a:off x="3660465" y="4335828"/>
            <a:ext cx="1017344" cy="0"/>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98" name="文本框 97"/>
          <p:cNvSpPr txBox="1"/>
          <p:nvPr/>
        </p:nvSpPr>
        <p:spPr>
          <a:xfrm>
            <a:off x="582223" y="4858862"/>
            <a:ext cx="5513777" cy="584775"/>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R2 sends Network-LSAs to R3 and R5, carrying topology and network segment information.</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矩形 98"/>
          <p:cNvSpPr/>
          <p:nvPr/>
        </p:nvSpPr>
        <p:spPr>
          <a:xfrm>
            <a:off x="6968081" y="4335828"/>
            <a:ext cx="2851523" cy="1190730"/>
          </a:xfrm>
          <a:prstGeom prst="rect">
            <a:avLst/>
          </a:prstGeom>
          <a:noFill/>
          <a:ln w="19050" cap="flat" cmpd="sng" algn="ctr">
            <a:solidFill>
              <a:srgbClr val="00B0F0"/>
            </a:solidFill>
            <a:prstDash val="sysDash"/>
          </a:ln>
          <a:effectLst/>
        </p:spPr>
        <p:txBody>
          <a:bodyPr rtlCol="0" anchor="ctr"/>
          <a:lstStyle/>
          <a:p>
            <a:pPr marL="0" marR="0" indent="0" algn="ctr" defTabSz="914400" eaLnBrk="1" fontAlgn="ctr" latinLnBrk="0" hangingPunct="1">
              <a:lnSpc>
                <a:spcPct val="100000"/>
              </a:lnSpc>
              <a:spcBef>
                <a:spcPct val="0"/>
              </a:spcBef>
              <a:spcAft>
                <a:spcPct val="0"/>
              </a:spcAft>
              <a:buClrTx/>
              <a:buSzTx/>
              <a:buFontTx/>
              <a:buNone/>
              <a:tabLst/>
            </a:pPr>
            <a:endParaRPr kumimoji="0" lang="en-US" altLang="zh-CN" sz="10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矩形 99"/>
          <p:cNvSpPr/>
          <p:nvPr/>
        </p:nvSpPr>
        <p:spPr>
          <a:xfrm>
            <a:off x="6947230" y="3084058"/>
            <a:ext cx="2872374" cy="814442"/>
          </a:xfrm>
          <a:prstGeom prst="rect">
            <a:avLst/>
          </a:prstGeom>
          <a:noFill/>
          <a:ln w="19050" cap="flat" cmpd="sng" algn="ctr">
            <a:solidFill>
              <a:srgbClr val="EC7061"/>
            </a:solidFill>
            <a:prstDash val="sysDash"/>
          </a:ln>
          <a:effectLst/>
        </p:spPr>
        <p:txBody>
          <a:bodyPr rtlCol="0" anchor="ctr"/>
          <a:lstStyle/>
          <a:p>
            <a:pPr marL="0" marR="0" indent="0" algn="ctr" defTabSz="914400" eaLnBrk="1" fontAlgn="ctr" latinLnBrk="0" hangingPunct="1">
              <a:lnSpc>
                <a:spcPct val="100000"/>
              </a:lnSpc>
              <a:spcBef>
                <a:spcPct val="0"/>
              </a:spcBef>
              <a:spcAft>
                <a:spcPct val="0"/>
              </a:spcAft>
              <a:buClrTx/>
              <a:buSzTx/>
              <a:buFontTx/>
              <a:buNone/>
              <a:tabLst/>
            </a:pPr>
            <a:endParaRPr kumimoji="0" lang="en-US" altLang="zh-CN" sz="10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右大括号 43"/>
          <p:cNvSpPr/>
          <p:nvPr/>
        </p:nvSpPr>
        <p:spPr>
          <a:xfrm>
            <a:off x="9544745" y="3521602"/>
            <a:ext cx="277090" cy="1050186"/>
          </a:xfrm>
          <a:prstGeom prst="rightBrace">
            <a:avLst/>
          </a:prstGeom>
          <a:ln w="19050">
            <a:solidFill>
              <a:srgbClr val="FFC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文本框 103"/>
          <p:cNvSpPr txBox="1"/>
          <p:nvPr/>
        </p:nvSpPr>
        <p:spPr>
          <a:xfrm>
            <a:off x="9819604" y="3953879"/>
            <a:ext cx="1191528" cy="285614"/>
          </a:xfrm>
          <a:prstGeom prst="rect">
            <a:avLst/>
          </a:prstGeom>
          <a:solidFill>
            <a:srgbClr val="FFFFCC"/>
          </a:solidFill>
          <a:ln w="9525">
            <a:solidFill>
              <a:srgbClr val="FFC000"/>
            </a:solidFill>
            <a:miter lim="800000"/>
            <a:headEnd/>
            <a:tailEnd/>
          </a:ln>
        </p:spPr>
        <p:txBody>
          <a:bodyPr vert="horz" wrap="square" lIns="99980" tIns="49986" rIns="99980" bIns="49986" rtlCol="0">
            <a:spAutoFit/>
          </a:bodyPr>
          <a:lstStyle>
            <a:defPPr>
              <a:defRPr lang="en-US"/>
            </a:defPPr>
            <a:lvl1pPr algn="ctr" defTabSz="1001649" eaLnBrk="0" hangingPunct="0">
              <a:defRPr sz="1400">
                <a:solidFill>
                  <a:srgbClr val="000000"/>
                </a:solidFill>
                <a:cs typeface="Arial" pitchFamily="34" charset="0"/>
              </a:defRPr>
            </a:lvl1p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10.0.235.0/24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39"/>
          <p:cNvSpPr/>
          <p:nvPr/>
        </p:nvSpPr>
        <p:spPr>
          <a:xfrm>
            <a:off x="6994928" y="3374342"/>
            <a:ext cx="2527851" cy="221572"/>
          </a:xfrm>
          <a:prstGeom prst="rect">
            <a:avLst/>
          </a:prstGeom>
          <a:noFill/>
          <a:ln w="19050" cap="flat" cmpd="sng" algn="ctr">
            <a:solidFill>
              <a:srgbClr val="FFC000"/>
            </a:solidFill>
            <a:prstDash val="dash"/>
          </a:ln>
          <a:effectLst/>
        </p:spPr>
        <p:txBody>
          <a:bodyPr rtlCol="0" anchor="ctr"/>
          <a:lstStyle/>
          <a:p>
            <a:pPr marL="0" marR="0" indent="0" algn="ctr" defTabSz="914400" eaLnBrk="1" fontAlgn="ctr" latinLnBrk="0" hangingPunct="1">
              <a:lnSpc>
                <a:spcPct val="100000"/>
              </a:lnSpc>
              <a:spcBef>
                <a:spcPct val="0"/>
              </a:spcBef>
              <a:spcAft>
                <a:spcPct val="0"/>
              </a:spcAft>
              <a:buClrTx/>
              <a:buSzTx/>
              <a:buFontTx/>
              <a:buNone/>
              <a:tabLst/>
            </a:pPr>
            <a:endParaRPr kumimoji="0" lang="en-US" altLang="zh-CN" sz="10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矩形 40"/>
          <p:cNvSpPr/>
          <p:nvPr/>
        </p:nvSpPr>
        <p:spPr>
          <a:xfrm>
            <a:off x="6997082" y="4435244"/>
            <a:ext cx="2527850" cy="221572"/>
          </a:xfrm>
          <a:prstGeom prst="rect">
            <a:avLst/>
          </a:prstGeom>
          <a:noFill/>
          <a:ln w="19050" cap="flat" cmpd="sng" algn="ctr">
            <a:solidFill>
              <a:srgbClr val="FFC000"/>
            </a:solidFill>
            <a:prstDash val="dash"/>
          </a:ln>
          <a:effectLst/>
        </p:spPr>
        <p:txBody>
          <a:bodyPr rtlCol="0" anchor="ctr"/>
          <a:lstStyle/>
          <a:p>
            <a:pPr marL="0" marR="0" indent="0" algn="ctr" defTabSz="914400" eaLnBrk="1" fontAlgn="ctr" latinLnBrk="0" hangingPunct="1">
              <a:lnSpc>
                <a:spcPct val="100000"/>
              </a:lnSpc>
              <a:spcBef>
                <a:spcPct val="0"/>
              </a:spcBef>
              <a:spcAft>
                <a:spcPct val="0"/>
              </a:spcAft>
              <a:buClrTx/>
              <a:buSzTx/>
              <a:buFontTx/>
              <a:buNone/>
              <a:tabLst/>
            </a:pPr>
            <a:endParaRPr kumimoji="0" lang="en-US" altLang="zh-CN" sz="10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标注 27"/>
          <p:cNvSpPr/>
          <p:nvPr/>
        </p:nvSpPr>
        <p:spPr>
          <a:xfrm>
            <a:off x="10078767" y="2989412"/>
            <a:ext cx="1163540" cy="612648"/>
          </a:xfrm>
          <a:prstGeom prst="wedgeRectCallout">
            <a:avLst>
              <a:gd name="adj1" fmla="val -69595"/>
              <a:gd name="adj2" fmla="val 55037"/>
            </a:avLst>
          </a:prstGeom>
          <a:no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LSA header</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标注 28"/>
          <p:cNvSpPr/>
          <p:nvPr/>
        </p:nvSpPr>
        <p:spPr>
          <a:xfrm>
            <a:off x="10078767" y="4552538"/>
            <a:ext cx="1163540" cy="612648"/>
          </a:xfrm>
          <a:prstGeom prst="wedgeRectCallout">
            <a:avLst>
              <a:gd name="adj1" fmla="val -69595"/>
              <a:gd name="adj2" fmla="val 55037"/>
            </a:avLst>
          </a:prstGeom>
          <a:no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Topology information</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Text Box 18"/>
          <p:cNvSpPr txBox="1">
            <a:spLocks noChangeArrowheads="1"/>
          </p:cNvSpPr>
          <p:nvPr/>
        </p:nvSpPr>
        <p:spPr bwMode="auto">
          <a:xfrm>
            <a:off x="1831393" y="3751510"/>
            <a:ext cx="1016624" cy="523220"/>
          </a:xfrm>
          <a:prstGeom prst="rect">
            <a:avLst/>
          </a:prstGeom>
          <a:noFill/>
          <a:ln w="9525" algn="ctr">
            <a:noFill/>
            <a:miter lim="800000"/>
            <a:headEnd/>
            <a:tailEnd/>
          </a:ln>
        </p:spPr>
        <p:txBody>
          <a:bodyPr wrap="none">
            <a:spAutoFit/>
          </a:bodyPr>
          <a:lstStyle>
            <a:defPPr>
              <a:defRPr lang="zh-CN"/>
            </a:defPPr>
            <a:lvl1pPr algn="l" rtl="0" fontAlgn="t">
              <a:spcBef>
                <a:spcPct val="0"/>
              </a:spcBef>
              <a:spcAft>
                <a:spcPct val="0"/>
              </a:spcAft>
              <a:defRPr sz="1000" kern="1200">
                <a:solidFill>
                  <a:schemeClr val="tx1"/>
                </a:solidFill>
                <a:latin typeface="Arial" pitchFamily="34" charset="0"/>
                <a:ea typeface="宋体" charset="-122"/>
                <a:cs typeface="+mn-cs"/>
              </a:defRPr>
            </a:lvl1pPr>
            <a:lvl2pPr marL="457200" algn="l" rtl="0" fontAlgn="t">
              <a:spcBef>
                <a:spcPct val="0"/>
              </a:spcBef>
              <a:spcAft>
                <a:spcPct val="0"/>
              </a:spcAft>
              <a:defRPr sz="1000" kern="1200">
                <a:solidFill>
                  <a:schemeClr val="tx1"/>
                </a:solidFill>
                <a:latin typeface="Arial" pitchFamily="34" charset="0"/>
                <a:ea typeface="宋体" charset="-122"/>
                <a:cs typeface="+mn-cs"/>
              </a:defRPr>
            </a:lvl2pPr>
            <a:lvl3pPr marL="914400" algn="l" rtl="0" fontAlgn="t">
              <a:spcBef>
                <a:spcPct val="0"/>
              </a:spcBef>
              <a:spcAft>
                <a:spcPct val="0"/>
              </a:spcAft>
              <a:defRPr sz="1000" kern="1200">
                <a:solidFill>
                  <a:schemeClr val="tx1"/>
                </a:solidFill>
                <a:latin typeface="Arial" pitchFamily="34" charset="0"/>
                <a:ea typeface="宋体" charset="-122"/>
                <a:cs typeface="+mn-cs"/>
              </a:defRPr>
            </a:lvl3pPr>
            <a:lvl4pPr marL="1371600" algn="l" rtl="0" fontAlgn="t">
              <a:spcBef>
                <a:spcPct val="0"/>
              </a:spcBef>
              <a:spcAft>
                <a:spcPct val="0"/>
              </a:spcAft>
              <a:defRPr sz="1000" kern="1200">
                <a:solidFill>
                  <a:schemeClr val="tx1"/>
                </a:solidFill>
                <a:latin typeface="Arial" pitchFamily="34" charset="0"/>
                <a:ea typeface="宋体" charset="-122"/>
                <a:cs typeface="+mn-cs"/>
              </a:defRPr>
            </a:lvl4pPr>
            <a:lvl5pPr marL="1828800" algn="l" rtl="0" fontAlgn="t">
              <a:spcBef>
                <a:spcPct val="0"/>
              </a:spcBef>
              <a:spcAft>
                <a:spcPct val="0"/>
              </a:spcAft>
              <a:defRPr sz="1000" kern="1200">
                <a:solidFill>
                  <a:schemeClr val="tx1"/>
                </a:solidFill>
                <a:latin typeface="Arial" pitchFamily="34" charset="0"/>
                <a:ea typeface="宋体" charset="-122"/>
                <a:cs typeface="+mn-cs"/>
              </a:defRPr>
            </a:lvl5pPr>
            <a:lvl6pPr marL="2286000" algn="l" defTabSz="914400" rtl="0" eaLnBrk="1" latinLnBrk="0" hangingPunct="1">
              <a:defRPr sz="1000" kern="1200">
                <a:solidFill>
                  <a:schemeClr val="tx1"/>
                </a:solidFill>
                <a:latin typeface="Arial" pitchFamily="34" charset="0"/>
                <a:ea typeface="宋体" charset="-122"/>
                <a:cs typeface="+mn-cs"/>
              </a:defRPr>
            </a:lvl6pPr>
            <a:lvl7pPr marL="2743200" algn="l" defTabSz="914400" rtl="0" eaLnBrk="1" latinLnBrk="0" hangingPunct="1">
              <a:defRPr sz="1000" kern="1200">
                <a:solidFill>
                  <a:schemeClr val="tx1"/>
                </a:solidFill>
                <a:latin typeface="Arial" pitchFamily="34" charset="0"/>
                <a:ea typeface="宋体" charset="-122"/>
                <a:cs typeface="+mn-cs"/>
              </a:defRPr>
            </a:lvl7pPr>
            <a:lvl8pPr marL="3200400" algn="l" defTabSz="914400" rtl="0" eaLnBrk="1" latinLnBrk="0" hangingPunct="1">
              <a:defRPr sz="1000" kern="1200">
                <a:solidFill>
                  <a:schemeClr val="tx1"/>
                </a:solidFill>
                <a:latin typeface="Arial" pitchFamily="34" charset="0"/>
                <a:ea typeface="宋体" charset="-122"/>
                <a:cs typeface="+mn-cs"/>
              </a:defRPr>
            </a:lvl8pPr>
            <a:lvl9pPr marL="3657600" algn="l" defTabSz="914400" rtl="0" eaLnBrk="1" latinLnBrk="0" hangingPunct="1">
              <a:defRPr sz="1000" kern="1200">
                <a:solidFill>
                  <a:schemeClr val="tx1"/>
                </a:solidFill>
                <a:latin typeface="Arial" pitchFamily="34" charset="0"/>
                <a:ea typeface="宋体" charset="-122"/>
                <a:cs typeface="+mn-cs"/>
              </a:defRPr>
            </a:lvl9pPr>
          </a:lstStyle>
          <a:p>
            <a:pP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DR</a:t>
            </a:r>
          </a:p>
          <a:p>
            <a:pP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10.0.235.2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a:xfrm>
            <a:off x="1844381" y="4383261"/>
            <a:ext cx="1420582"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Network-LSA</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91091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b="1" dirty="0" smtClean="0">
                <a:sym typeface="Huawei Sans" panose="020C0503030203020204" pitchFamily="34" charset="0"/>
              </a:rPr>
              <a:t>Intra-Area Route Calculation</a:t>
            </a:r>
            <a:endParaRPr lang="en-US" altLang="zh-CN" b="1" dirty="0" smtClean="0">
              <a:sym typeface="Huawei Sans" panose="020C0503030203020204" pitchFamily="34" charset="0"/>
            </a:endParaRPr>
          </a:p>
          <a:p>
            <a:pPr lvl="1"/>
            <a:r>
              <a:rPr lang="en-US" dirty="0" smtClean="0">
                <a:solidFill>
                  <a:schemeClr val="bg1">
                    <a:lumMod val="50000"/>
                  </a:schemeClr>
                </a:solidFill>
                <a:sym typeface="Huawei Sans" panose="020C0503030203020204" pitchFamily="34" charset="0"/>
              </a:rPr>
              <a:t>Introduction to LSAs</a:t>
            </a:r>
          </a:p>
          <a:p>
            <a:pPr lvl="1"/>
            <a:r>
              <a:rPr lang="en-US" dirty="0" smtClean="0">
                <a:solidFill>
                  <a:schemeClr val="bg1">
                    <a:lumMod val="50000"/>
                  </a:schemeClr>
                </a:solidFill>
                <a:sym typeface="Huawei Sans" panose="020C0503030203020204" pitchFamily="34" charset="0"/>
              </a:rPr>
              <a:t>Router-LSA</a:t>
            </a:r>
          </a:p>
          <a:p>
            <a:pPr lvl="1"/>
            <a:r>
              <a:rPr lang="en-US" dirty="0" smtClean="0">
                <a:solidFill>
                  <a:schemeClr val="bg1">
                    <a:lumMod val="50000"/>
                  </a:schemeClr>
                </a:solidFill>
                <a:sym typeface="Huawei Sans" panose="020C0503030203020204" pitchFamily="34" charset="0"/>
              </a:rPr>
              <a:t>Network-LSA</a:t>
            </a:r>
          </a:p>
          <a:p>
            <a:pPr lvl="1">
              <a:buFont typeface="微软雅黑" panose="020B0503020204020204" pitchFamily="34" charset="-122"/>
              <a:buChar char="▪"/>
            </a:pPr>
            <a:r>
              <a:rPr lang="en-US" b="1" dirty="0" smtClean="0">
                <a:sym typeface="Huawei Sans" panose="020C0503030203020204" pitchFamily="34" charset="0"/>
              </a:rPr>
              <a:t>SPF Calculation Process</a:t>
            </a:r>
          </a:p>
          <a:p>
            <a:r>
              <a:rPr lang="en-US" dirty="0" smtClean="0">
                <a:solidFill>
                  <a:schemeClr val="bg1">
                    <a:lumMod val="50000"/>
                  </a:schemeClr>
                </a:solidFill>
                <a:sym typeface="Huawei Sans" panose="020C0503030203020204" pitchFamily="34" charset="0"/>
              </a:rPr>
              <a:t>Inter-Area Route Calculation</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External Route Calculation</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42434916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545466"/>
            <a:ext cx="5644123" cy="4587560"/>
          </a:xfrm>
        </p:spPr>
        <p:txBody>
          <a:bodyPr/>
          <a:lstStyle/>
          <a:p>
            <a:pPr marL="0" indent="0">
              <a:buNone/>
            </a:pPr>
            <a:r>
              <a:rPr lang="en-US" sz="1800" dirty="0" smtClean="0">
                <a:sym typeface="Huawei Sans" panose="020C0503030203020204" pitchFamily="34" charset="0"/>
              </a:rPr>
              <a:t>Phase 1: Construct an SPF tree.</a:t>
            </a:r>
          </a:p>
          <a:p>
            <a:pPr lvl="1"/>
            <a:r>
              <a:rPr lang="en-US" sz="1600" dirty="0" smtClean="0">
                <a:sym typeface="Huawei Sans" panose="020C0503030203020204" pitchFamily="34" charset="0"/>
              </a:rPr>
              <a:t>A router takes itself as the root of the SPF tree. Each time a new node is added, the router with the smallest cost is added to the SPF tree based on the topology information in the Router-LSA and Network-LSA. A router is identified by a router ID or DR ID.</a:t>
            </a:r>
            <a:endParaRPr lang="en-US" altLang="zh-CN" sz="1600" dirty="0" smtClean="0">
              <a:sym typeface="Huawei Sans" panose="020C0503030203020204" pitchFamily="34" charset="0"/>
            </a:endParaRPr>
          </a:p>
          <a:p>
            <a:pPr lvl="1"/>
            <a:r>
              <a:rPr lang="en-US" sz="1600" dirty="0" smtClean="0">
                <a:sym typeface="Huawei Sans" panose="020C0503030203020204" pitchFamily="34" charset="0"/>
              </a:rPr>
              <a:t>On a broadcast network, the cost between the DR and the router connected to it is 0.</a:t>
            </a:r>
            <a:endParaRPr lang="en-US" altLang="zh-CN" sz="1600" dirty="0" smtClean="0">
              <a:sym typeface="Huawei Sans" panose="020C0503030203020204" pitchFamily="34" charset="0"/>
            </a:endParaRPr>
          </a:p>
          <a:p>
            <a:pPr lvl="1"/>
            <a:r>
              <a:rPr lang="en-US" sz="1600" dirty="0" smtClean="0">
                <a:sym typeface="Huawei Sans" panose="020C0503030203020204" pitchFamily="34" charset="0"/>
              </a:rPr>
              <a:t>The SPF tree has only the unidirectional shortest path, which prevents routing loops in the OSPF area.</a:t>
            </a:r>
            <a:endParaRPr lang="en-US" altLang="zh-CN" sz="1600" dirty="0" smtClean="0">
              <a:sym typeface="Huawei Sans" panose="020C0503030203020204" pitchFamily="34" charset="0"/>
            </a:endParaRPr>
          </a:p>
        </p:txBody>
      </p:sp>
      <p:sp>
        <p:nvSpPr>
          <p:cNvPr id="3" name="标题 2"/>
          <p:cNvSpPr>
            <a:spLocks noGrp="1"/>
          </p:cNvSpPr>
          <p:nvPr>
            <p:ph type="title"/>
          </p:nvPr>
        </p:nvSpPr>
        <p:spPr/>
        <p:txBody>
          <a:bodyPr/>
          <a:lstStyle/>
          <a:p>
            <a:r>
              <a:rPr lang="en-US" smtClean="0">
                <a:sym typeface="Huawei Sans" panose="020C0503030203020204" pitchFamily="34" charset="0"/>
              </a:rPr>
              <a:t>SPF Algorithm (1)</a:t>
            </a:r>
            <a:endParaRPr lang="en-US" altLang="zh-CN" dirty="0">
              <a:sym typeface="Huawei Sans" panose="020C0503030203020204" pitchFamily="34" charset="0"/>
            </a:endParaRPr>
          </a:p>
        </p:txBody>
      </p:sp>
      <p:sp>
        <p:nvSpPr>
          <p:cNvPr id="24" name="Text Box 18"/>
          <p:cNvSpPr txBox="1">
            <a:spLocks noChangeArrowheads="1"/>
          </p:cNvSpPr>
          <p:nvPr/>
        </p:nvSpPr>
        <p:spPr bwMode="auto">
          <a:xfrm>
            <a:off x="7174712" y="5825249"/>
            <a:ext cx="845103" cy="307777"/>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5" name="Picture 2" descr="G:\做的项目\公共\扁平图标切换\更新2015_01_21\oss扁平图标库2015_01_21更新-04.png"/>
          <p:cNvPicPr>
            <a:picLocks noChangeAspect="1" noChangeArrowheads="1"/>
          </p:cNvPicPr>
          <p:nvPr/>
        </p:nvPicPr>
        <p:blipFill>
          <a:blip r:embed="rId3" cstate="print">
            <a:biLevel thresh="50000"/>
          </a:blip>
          <a:stretch>
            <a:fillRect/>
          </a:stretch>
        </p:blipFill>
        <p:spPr bwMode="auto">
          <a:xfrm>
            <a:off x="8556133" y="1714654"/>
            <a:ext cx="541201" cy="442800"/>
          </a:xfrm>
          <a:prstGeom prst="rect">
            <a:avLst/>
          </a:prstGeom>
          <a:noFill/>
          <a:ln>
            <a:noFill/>
          </a:ln>
        </p:spPr>
      </p:pic>
      <p:pic>
        <p:nvPicPr>
          <p:cNvPr id="26" name="Picture 2" descr="G:\做的项目\公共\扁平图标切换\更新2015_01_21\oss扁平图标库2015_01_21更新-04.png"/>
          <p:cNvPicPr>
            <a:picLocks noChangeAspect="1" noChangeArrowheads="1"/>
          </p:cNvPicPr>
          <p:nvPr/>
        </p:nvPicPr>
        <p:blipFill>
          <a:blip r:embed="rId3" cstate="print">
            <a:duotone>
              <a:schemeClr val="accent2">
                <a:shade val="45000"/>
                <a:satMod val="135000"/>
              </a:schemeClr>
              <a:prstClr val="white"/>
            </a:duotone>
          </a:blip>
          <a:stretch>
            <a:fillRect/>
          </a:stretch>
        </p:blipFill>
        <p:spPr bwMode="auto">
          <a:xfrm>
            <a:off x="8556133" y="2610381"/>
            <a:ext cx="541201" cy="442800"/>
          </a:xfrm>
          <a:prstGeom prst="rect">
            <a:avLst/>
          </a:prstGeom>
          <a:noFill/>
          <a:ln>
            <a:noFill/>
          </a:ln>
        </p:spPr>
      </p:pic>
      <p:cxnSp>
        <p:nvCxnSpPr>
          <p:cNvPr id="27" name="直接连接符 26"/>
          <p:cNvCxnSpPr>
            <a:stCxn id="25" idx="2"/>
            <a:endCxn id="26" idx="0"/>
          </p:cNvCxnSpPr>
          <p:nvPr/>
        </p:nvCxnSpPr>
        <p:spPr bwMode="auto">
          <a:xfrm>
            <a:off x="8826734" y="2157454"/>
            <a:ext cx="0" cy="452927"/>
          </a:xfrm>
          <a:prstGeom prst="line">
            <a:avLst/>
          </a:prstGeom>
          <a:solidFill>
            <a:schemeClr val="accent1"/>
          </a:solidFill>
          <a:ln w="19050" cap="flat" cmpd="sng" algn="ctr">
            <a:solidFill>
              <a:srgbClr val="EC7061"/>
            </a:solidFill>
            <a:prstDash val="solid"/>
            <a:round/>
            <a:headEnd type="none" w="med" len="med"/>
            <a:tailEnd type="triangle" w="lg" len="med"/>
          </a:ln>
          <a:effectLst/>
        </p:spPr>
      </p:cxnSp>
      <p:sp>
        <p:nvSpPr>
          <p:cNvPr id="28" name="文本框 27"/>
          <p:cNvSpPr txBox="1"/>
          <p:nvPr/>
        </p:nvSpPr>
        <p:spPr>
          <a:xfrm>
            <a:off x="8750058" y="2190386"/>
            <a:ext cx="752129"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Cost 1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8556133" y="3506108"/>
            <a:ext cx="541201" cy="442800"/>
          </a:xfrm>
          <a:prstGeom prst="rect">
            <a:avLst/>
          </a:prstGeom>
          <a:noFill/>
          <a:ln>
            <a:noFill/>
          </a:ln>
        </p:spPr>
      </p:pic>
      <p:sp>
        <p:nvSpPr>
          <p:cNvPr id="30" name="Text Box 18"/>
          <p:cNvSpPr txBox="1">
            <a:spLocks noChangeArrowheads="1"/>
          </p:cNvSpPr>
          <p:nvPr/>
        </p:nvSpPr>
        <p:spPr bwMode="auto">
          <a:xfrm>
            <a:off x="7605461" y="2570052"/>
            <a:ext cx="949299"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DR</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10.0.12.2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Text Box 18"/>
          <p:cNvSpPr txBox="1">
            <a:spLocks noChangeArrowheads="1"/>
          </p:cNvSpPr>
          <p:nvPr/>
        </p:nvSpPr>
        <p:spPr bwMode="auto">
          <a:xfrm>
            <a:off x="7727529" y="3515237"/>
            <a:ext cx="845103" cy="307777"/>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2" name="直接连接符 31"/>
          <p:cNvCxnSpPr>
            <a:stCxn id="26" idx="2"/>
            <a:endCxn id="29" idx="0"/>
          </p:cNvCxnSpPr>
          <p:nvPr/>
        </p:nvCxnSpPr>
        <p:spPr bwMode="auto">
          <a:xfrm>
            <a:off x="8826734" y="3053181"/>
            <a:ext cx="0" cy="452927"/>
          </a:xfrm>
          <a:prstGeom prst="line">
            <a:avLst/>
          </a:prstGeom>
          <a:solidFill>
            <a:schemeClr val="accent1"/>
          </a:solidFill>
          <a:ln w="19050" cap="flat" cmpd="sng" algn="ctr">
            <a:solidFill>
              <a:srgbClr val="EC7061"/>
            </a:solidFill>
            <a:prstDash val="solid"/>
            <a:round/>
            <a:headEnd type="none" w="med" len="med"/>
            <a:tailEnd type="triangle" w="lg" len="med"/>
          </a:ln>
          <a:effectLst/>
        </p:spPr>
      </p:cxnSp>
      <p:pic>
        <p:nvPicPr>
          <p:cNvPr id="33" name="Picture 2" descr="G:\做的项目\公共\扁平图标切换\更新2015_01_21\oss扁平图标库2015_01_21更新-04.png"/>
          <p:cNvPicPr>
            <a:picLocks noChangeAspect="1" noChangeArrowheads="1"/>
          </p:cNvPicPr>
          <p:nvPr/>
        </p:nvPicPr>
        <p:blipFill>
          <a:blip r:embed="rId3" cstate="print">
            <a:duotone>
              <a:schemeClr val="accent2">
                <a:shade val="45000"/>
                <a:satMod val="135000"/>
              </a:schemeClr>
              <a:prstClr val="white"/>
            </a:duotone>
          </a:blip>
          <a:stretch>
            <a:fillRect/>
          </a:stretch>
        </p:blipFill>
        <p:spPr bwMode="auto">
          <a:xfrm>
            <a:off x="8556133" y="4401834"/>
            <a:ext cx="541201" cy="442800"/>
          </a:xfrm>
          <a:prstGeom prst="rect">
            <a:avLst/>
          </a:prstGeom>
          <a:noFill/>
          <a:ln>
            <a:noFill/>
          </a:ln>
        </p:spPr>
      </p:pic>
      <p:cxnSp>
        <p:nvCxnSpPr>
          <p:cNvPr id="34" name="直接连接符 33"/>
          <p:cNvCxnSpPr>
            <a:stCxn id="29" idx="2"/>
            <a:endCxn id="33" idx="0"/>
          </p:cNvCxnSpPr>
          <p:nvPr/>
        </p:nvCxnSpPr>
        <p:spPr bwMode="auto">
          <a:xfrm>
            <a:off x="8826734" y="3948908"/>
            <a:ext cx="0" cy="452926"/>
          </a:xfrm>
          <a:prstGeom prst="line">
            <a:avLst/>
          </a:prstGeom>
          <a:solidFill>
            <a:schemeClr val="accent1"/>
          </a:solidFill>
          <a:ln w="19050" cap="flat" cmpd="sng" algn="ctr">
            <a:solidFill>
              <a:srgbClr val="EC7061"/>
            </a:solidFill>
            <a:prstDash val="solid"/>
            <a:round/>
            <a:headEnd type="none" w="med" len="med"/>
            <a:tailEnd type="triangle" w="lg" len="med"/>
          </a:ln>
          <a:effectLst/>
        </p:spPr>
      </p:cxnSp>
      <p:sp>
        <p:nvSpPr>
          <p:cNvPr id="35" name="Text Box 18"/>
          <p:cNvSpPr txBox="1">
            <a:spLocks noChangeArrowheads="1"/>
          </p:cNvSpPr>
          <p:nvPr/>
        </p:nvSpPr>
        <p:spPr bwMode="auto">
          <a:xfrm>
            <a:off x="8274407" y="4851715"/>
            <a:ext cx="1053494"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DR</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10.0.235.2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a:xfrm>
            <a:off x="8750058" y="3037394"/>
            <a:ext cx="752129"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Cost 0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a:xfrm>
            <a:off x="8750058" y="3963453"/>
            <a:ext cx="752129"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Cost 1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326663" y="5279734"/>
            <a:ext cx="541201" cy="442800"/>
          </a:xfrm>
          <a:prstGeom prst="rect">
            <a:avLst/>
          </a:prstGeom>
          <a:noFill/>
          <a:ln>
            <a:noFill/>
          </a:ln>
        </p:spPr>
      </p:pic>
      <p:pic>
        <p:nvPicPr>
          <p:cNvPr id="3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785603" y="5279741"/>
            <a:ext cx="541201" cy="442800"/>
          </a:xfrm>
          <a:prstGeom prst="rect">
            <a:avLst/>
          </a:prstGeom>
          <a:noFill/>
          <a:ln>
            <a:noFill/>
          </a:ln>
        </p:spPr>
      </p:pic>
      <p:cxnSp>
        <p:nvCxnSpPr>
          <p:cNvPr id="40" name="直接连接符 39"/>
          <p:cNvCxnSpPr>
            <a:stCxn id="33" idx="1"/>
            <a:endCxn id="38" idx="0"/>
          </p:cNvCxnSpPr>
          <p:nvPr/>
        </p:nvCxnSpPr>
        <p:spPr bwMode="auto">
          <a:xfrm flipH="1">
            <a:off x="7597264" y="4623234"/>
            <a:ext cx="958869" cy="656500"/>
          </a:xfrm>
          <a:prstGeom prst="line">
            <a:avLst/>
          </a:prstGeom>
          <a:solidFill>
            <a:schemeClr val="accent1"/>
          </a:solidFill>
          <a:ln w="19050" cap="flat" cmpd="sng" algn="ctr">
            <a:solidFill>
              <a:srgbClr val="EC7061"/>
            </a:solidFill>
            <a:prstDash val="solid"/>
            <a:round/>
            <a:headEnd type="none" w="med" len="med"/>
            <a:tailEnd type="triangle" w="lg" len="med"/>
          </a:ln>
          <a:effectLst/>
        </p:spPr>
      </p:cxnSp>
      <p:cxnSp>
        <p:nvCxnSpPr>
          <p:cNvPr id="41" name="直接连接符 40"/>
          <p:cNvCxnSpPr>
            <a:stCxn id="33" idx="3"/>
            <a:endCxn id="39" idx="0"/>
          </p:cNvCxnSpPr>
          <p:nvPr/>
        </p:nvCxnSpPr>
        <p:spPr bwMode="auto">
          <a:xfrm>
            <a:off x="9097334" y="4623234"/>
            <a:ext cx="958870" cy="656507"/>
          </a:xfrm>
          <a:prstGeom prst="line">
            <a:avLst/>
          </a:prstGeom>
          <a:solidFill>
            <a:schemeClr val="accent1"/>
          </a:solidFill>
          <a:ln w="19050" cap="flat" cmpd="sng" algn="ctr">
            <a:solidFill>
              <a:srgbClr val="EC7061"/>
            </a:solidFill>
            <a:prstDash val="solid"/>
            <a:round/>
            <a:headEnd type="none" w="med" len="med"/>
            <a:tailEnd type="triangle" w="lg" len="med"/>
          </a:ln>
          <a:effectLst/>
        </p:spPr>
      </p:cxnSp>
      <p:sp>
        <p:nvSpPr>
          <p:cNvPr id="42" name="Text Box 18"/>
          <p:cNvSpPr txBox="1">
            <a:spLocks noChangeArrowheads="1"/>
          </p:cNvSpPr>
          <p:nvPr/>
        </p:nvSpPr>
        <p:spPr bwMode="auto">
          <a:xfrm>
            <a:off x="9636850" y="5825249"/>
            <a:ext cx="845103" cy="307777"/>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10.0.5.5</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a:xfrm rot="19354208">
            <a:off x="7756105" y="4596431"/>
            <a:ext cx="752129"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Cost 0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a:xfrm rot="1985138">
            <a:off x="9187896" y="4684280"/>
            <a:ext cx="867449"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Cost 0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285619" y="4430645"/>
            <a:ext cx="541201" cy="442800"/>
          </a:xfrm>
          <a:prstGeom prst="rect">
            <a:avLst/>
          </a:prstGeom>
          <a:noFill/>
          <a:ln>
            <a:noFill/>
          </a:ln>
        </p:spPr>
      </p:pic>
      <p:cxnSp>
        <p:nvCxnSpPr>
          <p:cNvPr id="46" name="直接连接符 45"/>
          <p:cNvCxnSpPr>
            <a:stCxn id="29" idx="1"/>
            <a:endCxn id="45" idx="0"/>
          </p:cNvCxnSpPr>
          <p:nvPr/>
        </p:nvCxnSpPr>
        <p:spPr bwMode="auto">
          <a:xfrm flipH="1">
            <a:off x="7556220" y="3727508"/>
            <a:ext cx="999913" cy="703137"/>
          </a:xfrm>
          <a:prstGeom prst="line">
            <a:avLst/>
          </a:prstGeom>
          <a:solidFill>
            <a:schemeClr val="accent1"/>
          </a:solidFill>
          <a:ln w="19050" cap="flat" cmpd="sng" algn="ctr">
            <a:solidFill>
              <a:srgbClr val="EC7061"/>
            </a:solidFill>
            <a:prstDash val="solid"/>
            <a:round/>
            <a:headEnd type="none" w="med" len="med"/>
            <a:tailEnd type="triangle" w="lg" len="med"/>
          </a:ln>
          <a:effectLst/>
        </p:spPr>
      </p:cxnSp>
      <p:sp>
        <p:nvSpPr>
          <p:cNvPr id="47" name="Text Box 18"/>
          <p:cNvSpPr txBox="1">
            <a:spLocks noChangeArrowheads="1"/>
          </p:cNvSpPr>
          <p:nvPr/>
        </p:nvSpPr>
        <p:spPr bwMode="auto">
          <a:xfrm>
            <a:off x="7133669" y="4866967"/>
            <a:ext cx="845103" cy="307777"/>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10.0.4.4</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a:xfrm rot="19560890">
            <a:off x="7488571" y="3889156"/>
            <a:ext cx="853119"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Cost 48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Text Box 18"/>
          <p:cNvSpPr txBox="1">
            <a:spLocks noChangeArrowheads="1"/>
          </p:cNvSpPr>
          <p:nvPr/>
        </p:nvSpPr>
        <p:spPr bwMode="auto">
          <a:xfrm>
            <a:off x="7603041" y="1658265"/>
            <a:ext cx="845103"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Root</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6119996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8" y="1635617"/>
            <a:ext cx="5638172" cy="4286836"/>
          </a:xfrm>
        </p:spPr>
        <p:txBody>
          <a:bodyPr/>
          <a:lstStyle/>
          <a:p>
            <a:pPr marL="0" indent="0">
              <a:buNone/>
            </a:pPr>
            <a:r>
              <a:rPr lang="en-US" sz="1800" dirty="0" smtClean="0">
                <a:sym typeface="Huawei Sans" panose="020C0503030203020204" pitchFamily="34" charset="0"/>
              </a:rPr>
              <a:t>Phase 2: Calculate the optimal route.</a:t>
            </a:r>
            <a:endParaRPr lang="en-US" altLang="zh-CN" sz="1800" dirty="0" smtClean="0">
              <a:sym typeface="Huawei Sans" panose="020C0503030203020204" pitchFamily="34" charset="0"/>
            </a:endParaRPr>
          </a:p>
          <a:p>
            <a:pPr lvl="1"/>
            <a:r>
              <a:rPr lang="en-US" sz="1600" dirty="0" smtClean="0">
                <a:sym typeface="Huawei Sans" panose="020C0503030203020204" pitchFamily="34" charset="0"/>
              </a:rPr>
              <a:t>The routing information in the Router-LSA and Network-LSA is attached to the corresponding OSPF router to calculate the optimal route.</a:t>
            </a:r>
            <a:endParaRPr lang="en-US" altLang="zh-CN" sz="1600" dirty="0" smtClean="0">
              <a:sym typeface="Huawei Sans" panose="020C0503030203020204" pitchFamily="34" charset="0"/>
            </a:endParaRPr>
          </a:p>
          <a:p>
            <a:pPr lvl="1"/>
            <a:r>
              <a:rPr lang="en-US" sz="1600" dirty="0" smtClean="0">
                <a:sym typeface="Huawei Sans" panose="020C0503030203020204" pitchFamily="34" charset="0"/>
              </a:rPr>
              <a:t>The existing routing information is not added to the SPF tree.</a:t>
            </a:r>
            <a:endParaRPr lang="en-US" altLang="zh-CN" sz="1600" dirty="0" smtClean="0">
              <a:sym typeface="Huawei Sans" panose="020C0503030203020204" pitchFamily="34" charset="0"/>
            </a:endParaRPr>
          </a:p>
          <a:p>
            <a:pPr lvl="2"/>
            <a:endParaRPr lang="en-US" altLang="zh-CN" sz="1600" dirty="0" smtClean="0">
              <a:sym typeface="Huawei Sans" panose="020C0503030203020204" pitchFamily="34" charset="0"/>
            </a:endParaRPr>
          </a:p>
          <a:p>
            <a:pPr lvl="2"/>
            <a:endParaRPr lang="en-US" altLang="zh-CN" sz="1600" dirty="0" smtClean="0">
              <a:sym typeface="Huawei Sans" panose="020C0503030203020204" pitchFamily="34" charset="0"/>
            </a:endParaRPr>
          </a:p>
          <a:p>
            <a:pPr lvl="2"/>
            <a:endParaRPr lang="en-US" altLang="zh-CN" sz="1600" dirty="0">
              <a:sym typeface="Huawei Sans" panose="020C0503030203020204" pitchFamily="34" charset="0"/>
            </a:endParaRPr>
          </a:p>
        </p:txBody>
      </p:sp>
      <p:sp>
        <p:nvSpPr>
          <p:cNvPr id="3" name="标题 2"/>
          <p:cNvSpPr>
            <a:spLocks noGrp="1"/>
          </p:cNvSpPr>
          <p:nvPr>
            <p:ph type="title"/>
          </p:nvPr>
        </p:nvSpPr>
        <p:spPr/>
        <p:txBody>
          <a:bodyPr/>
          <a:lstStyle/>
          <a:p>
            <a:r>
              <a:rPr lang="en-US" smtClean="0">
                <a:sym typeface="Huawei Sans" panose="020C0503030203020204" pitchFamily="34" charset="0"/>
              </a:rPr>
              <a:t>SPF Algorithm (2)</a:t>
            </a:r>
            <a:endParaRPr lang="en-US" altLang="zh-CN" dirty="0">
              <a:sym typeface="Huawei Sans" panose="020C0503030203020204" pitchFamily="34" charset="0"/>
            </a:endParaRPr>
          </a:p>
        </p:txBody>
      </p:sp>
      <p:sp>
        <p:nvSpPr>
          <p:cNvPr id="24" name="Text Box 18"/>
          <p:cNvSpPr txBox="1">
            <a:spLocks noChangeArrowheads="1"/>
          </p:cNvSpPr>
          <p:nvPr/>
        </p:nvSpPr>
        <p:spPr bwMode="auto">
          <a:xfrm>
            <a:off x="6469598" y="5997336"/>
            <a:ext cx="845103" cy="307777"/>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5" name="Picture 2" descr="G:\做的项目\公共\扁平图标切换\更新2015_01_21\oss扁平图标库2015_01_21更新-04.png"/>
          <p:cNvPicPr>
            <a:picLocks noChangeAspect="1" noChangeArrowheads="1"/>
          </p:cNvPicPr>
          <p:nvPr/>
        </p:nvPicPr>
        <p:blipFill>
          <a:blip r:embed="rId3" cstate="print">
            <a:biLevel thresh="50000"/>
          </a:blip>
          <a:stretch>
            <a:fillRect/>
          </a:stretch>
        </p:blipFill>
        <p:spPr bwMode="auto">
          <a:xfrm>
            <a:off x="7892062" y="1942455"/>
            <a:ext cx="541201" cy="442800"/>
          </a:xfrm>
          <a:prstGeom prst="rect">
            <a:avLst/>
          </a:prstGeom>
          <a:noFill/>
          <a:ln>
            <a:noFill/>
          </a:ln>
        </p:spPr>
      </p:pic>
      <p:pic>
        <p:nvPicPr>
          <p:cNvPr id="26" name="Picture 2" descr="G:\做的项目\公共\扁平图标切换\更新2015_01_21\oss扁平图标库2015_01_21更新-04.png"/>
          <p:cNvPicPr>
            <a:picLocks noChangeAspect="1" noChangeArrowheads="1"/>
          </p:cNvPicPr>
          <p:nvPr/>
        </p:nvPicPr>
        <p:blipFill>
          <a:blip r:embed="rId3" cstate="print">
            <a:duotone>
              <a:schemeClr val="accent2">
                <a:shade val="45000"/>
                <a:satMod val="135000"/>
              </a:schemeClr>
              <a:prstClr val="white"/>
            </a:duotone>
          </a:blip>
          <a:stretch>
            <a:fillRect/>
          </a:stretch>
        </p:blipFill>
        <p:spPr bwMode="auto">
          <a:xfrm>
            <a:off x="7892062" y="2838182"/>
            <a:ext cx="541201" cy="442800"/>
          </a:xfrm>
          <a:prstGeom prst="rect">
            <a:avLst/>
          </a:prstGeom>
          <a:noFill/>
          <a:ln>
            <a:noFill/>
          </a:ln>
        </p:spPr>
      </p:pic>
      <p:cxnSp>
        <p:nvCxnSpPr>
          <p:cNvPr id="27" name="直接连接符 26"/>
          <p:cNvCxnSpPr>
            <a:stCxn id="25" idx="2"/>
            <a:endCxn id="26" idx="0"/>
          </p:cNvCxnSpPr>
          <p:nvPr/>
        </p:nvCxnSpPr>
        <p:spPr bwMode="auto">
          <a:xfrm>
            <a:off x="8162663" y="2385255"/>
            <a:ext cx="0" cy="452927"/>
          </a:xfrm>
          <a:prstGeom prst="line">
            <a:avLst/>
          </a:prstGeom>
          <a:solidFill>
            <a:schemeClr val="accent1"/>
          </a:solidFill>
          <a:ln w="19050" cap="flat" cmpd="sng" algn="ctr">
            <a:solidFill>
              <a:srgbClr val="EC7061"/>
            </a:solidFill>
            <a:prstDash val="solid"/>
            <a:round/>
            <a:headEnd type="none" w="med" len="med"/>
            <a:tailEnd type="triangle" w="lg" len="med"/>
          </a:ln>
          <a:effectLst/>
        </p:spPr>
      </p:cxnSp>
      <p:sp>
        <p:nvSpPr>
          <p:cNvPr id="28" name="文本框 27"/>
          <p:cNvSpPr txBox="1"/>
          <p:nvPr/>
        </p:nvSpPr>
        <p:spPr>
          <a:xfrm>
            <a:off x="8126062" y="2418187"/>
            <a:ext cx="671979" cy="276999"/>
          </a:xfrm>
          <a:prstGeom prst="rect">
            <a:avLst/>
          </a:prstGeom>
          <a:noFill/>
        </p:spPr>
        <p:txBody>
          <a:bodyPr wrap="none" rtlCol="0">
            <a:spAutoFit/>
          </a:bodyPr>
          <a:lstStyle>
            <a:defPPr>
              <a:defRPr lang="en-US"/>
            </a:defPPr>
            <a:lvl1pPr algn="ctr">
              <a:defRPr sz="1200"/>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Cost 1 </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892062" y="3733909"/>
            <a:ext cx="541201" cy="442800"/>
          </a:xfrm>
          <a:prstGeom prst="rect">
            <a:avLst/>
          </a:prstGeom>
          <a:noFill/>
          <a:ln>
            <a:noFill/>
          </a:ln>
        </p:spPr>
      </p:pic>
      <p:sp>
        <p:nvSpPr>
          <p:cNvPr id="30" name="Text Box 18"/>
          <p:cNvSpPr txBox="1">
            <a:spLocks noChangeArrowheads="1"/>
          </p:cNvSpPr>
          <p:nvPr/>
        </p:nvSpPr>
        <p:spPr bwMode="auto">
          <a:xfrm>
            <a:off x="6941390" y="2797853"/>
            <a:ext cx="949299"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DR</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10.0.12.2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Text Box 18"/>
          <p:cNvSpPr txBox="1">
            <a:spLocks noChangeArrowheads="1"/>
          </p:cNvSpPr>
          <p:nvPr/>
        </p:nvSpPr>
        <p:spPr bwMode="auto">
          <a:xfrm>
            <a:off x="7063458" y="3743038"/>
            <a:ext cx="845103" cy="307777"/>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2" name="直接连接符 31"/>
          <p:cNvCxnSpPr>
            <a:stCxn id="26" idx="2"/>
            <a:endCxn id="29" idx="0"/>
          </p:cNvCxnSpPr>
          <p:nvPr/>
        </p:nvCxnSpPr>
        <p:spPr bwMode="auto">
          <a:xfrm>
            <a:off x="8162663" y="3280982"/>
            <a:ext cx="0" cy="452927"/>
          </a:xfrm>
          <a:prstGeom prst="line">
            <a:avLst/>
          </a:prstGeom>
          <a:solidFill>
            <a:schemeClr val="accent1"/>
          </a:solidFill>
          <a:ln w="19050" cap="flat" cmpd="sng" algn="ctr">
            <a:solidFill>
              <a:srgbClr val="EC7061"/>
            </a:solidFill>
            <a:prstDash val="solid"/>
            <a:round/>
            <a:headEnd type="none" w="med" len="med"/>
            <a:tailEnd type="triangle" w="lg" len="med"/>
          </a:ln>
          <a:effectLst/>
        </p:spPr>
      </p:cxnSp>
      <p:pic>
        <p:nvPicPr>
          <p:cNvPr id="33" name="Picture 2" descr="G:\做的项目\公共\扁平图标切换\更新2015_01_21\oss扁平图标库2015_01_21更新-04.png"/>
          <p:cNvPicPr>
            <a:picLocks noChangeAspect="1" noChangeArrowheads="1"/>
          </p:cNvPicPr>
          <p:nvPr/>
        </p:nvPicPr>
        <p:blipFill>
          <a:blip r:embed="rId3" cstate="print">
            <a:duotone>
              <a:schemeClr val="accent2">
                <a:shade val="45000"/>
                <a:satMod val="135000"/>
              </a:schemeClr>
              <a:prstClr val="white"/>
            </a:duotone>
          </a:blip>
          <a:stretch>
            <a:fillRect/>
          </a:stretch>
        </p:blipFill>
        <p:spPr bwMode="auto">
          <a:xfrm>
            <a:off x="7892062" y="4629635"/>
            <a:ext cx="541201" cy="442800"/>
          </a:xfrm>
          <a:prstGeom prst="rect">
            <a:avLst/>
          </a:prstGeom>
          <a:noFill/>
          <a:ln>
            <a:noFill/>
          </a:ln>
        </p:spPr>
      </p:pic>
      <p:cxnSp>
        <p:nvCxnSpPr>
          <p:cNvPr id="34" name="直接连接符 33"/>
          <p:cNvCxnSpPr>
            <a:stCxn id="29" idx="2"/>
            <a:endCxn id="33" idx="0"/>
          </p:cNvCxnSpPr>
          <p:nvPr/>
        </p:nvCxnSpPr>
        <p:spPr bwMode="auto">
          <a:xfrm>
            <a:off x="8162663" y="4176709"/>
            <a:ext cx="0" cy="452926"/>
          </a:xfrm>
          <a:prstGeom prst="line">
            <a:avLst/>
          </a:prstGeom>
          <a:solidFill>
            <a:schemeClr val="accent1"/>
          </a:solidFill>
          <a:ln w="19050" cap="flat" cmpd="sng" algn="ctr">
            <a:solidFill>
              <a:srgbClr val="EC7061"/>
            </a:solidFill>
            <a:prstDash val="solid"/>
            <a:round/>
            <a:headEnd type="none" w="med" len="med"/>
            <a:tailEnd type="triangle" w="lg" len="med"/>
          </a:ln>
          <a:effectLst/>
        </p:spPr>
      </p:cxnSp>
      <p:sp>
        <p:nvSpPr>
          <p:cNvPr id="35" name="Text Box 18"/>
          <p:cNvSpPr txBox="1">
            <a:spLocks noChangeArrowheads="1"/>
          </p:cNvSpPr>
          <p:nvPr/>
        </p:nvSpPr>
        <p:spPr bwMode="auto">
          <a:xfrm>
            <a:off x="7610336" y="5079516"/>
            <a:ext cx="1053494"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DR</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10.0.235.2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a:xfrm>
            <a:off x="8126062" y="3265195"/>
            <a:ext cx="671979" cy="276999"/>
          </a:xfrm>
          <a:prstGeom prst="rect">
            <a:avLst/>
          </a:prstGeom>
          <a:noFill/>
        </p:spPr>
        <p:txBody>
          <a:bodyPr wrap="none" rtlCol="0">
            <a:spAutoFit/>
          </a:bodyPr>
          <a:lstStyle>
            <a:defPPr>
              <a:defRPr lang="en-US"/>
            </a:defPPr>
            <a:lvl1pPr algn="ctr">
              <a:defRPr sz="1200"/>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Cost 0 </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a:xfrm>
            <a:off x="8126062" y="4191254"/>
            <a:ext cx="671979" cy="276999"/>
          </a:xfrm>
          <a:prstGeom prst="rect">
            <a:avLst/>
          </a:prstGeom>
          <a:noFill/>
        </p:spPr>
        <p:txBody>
          <a:bodyPr wrap="none" rtlCol="0">
            <a:spAutoFit/>
          </a:bodyPr>
          <a:lstStyle>
            <a:defPPr>
              <a:defRPr lang="en-US"/>
            </a:defPPr>
            <a:lvl1pPr algn="ctr">
              <a:defRPr sz="1200"/>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Cost 1 </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6662592" y="5507535"/>
            <a:ext cx="541201" cy="442800"/>
          </a:xfrm>
          <a:prstGeom prst="rect">
            <a:avLst/>
          </a:prstGeom>
          <a:noFill/>
          <a:ln>
            <a:noFill/>
          </a:ln>
        </p:spPr>
      </p:pic>
      <p:pic>
        <p:nvPicPr>
          <p:cNvPr id="3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121532" y="5507542"/>
            <a:ext cx="541201" cy="442800"/>
          </a:xfrm>
          <a:prstGeom prst="rect">
            <a:avLst/>
          </a:prstGeom>
          <a:noFill/>
          <a:ln>
            <a:noFill/>
          </a:ln>
        </p:spPr>
      </p:pic>
      <p:cxnSp>
        <p:nvCxnSpPr>
          <p:cNvPr id="40" name="直接连接符 39"/>
          <p:cNvCxnSpPr>
            <a:stCxn id="33" idx="1"/>
            <a:endCxn id="38" idx="0"/>
          </p:cNvCxnSpPr>
          <p:nvPr/>
        </p:nvCxnSpPr>
        <p:spPr bwMode="auto">
          <a:xfrm flipH="1">
            <a:off x="6933193" y="4851035"/>
            <a:ext cx="958869" cy="656500"/>
          </a:xfrm>
          <a:prstGeom prst="line">
            <a:avLst/>
          </a:prstGeom>
          <a:solidFill>
            <a:schemeClr val="accent1"/>
          </a:solidFill>
          <a:ln w="19050" cap="flat" cmpd="sng" algn="ctr">
            <a:solidFill>
              <a:srgbClr val="EC7061"/>
            </a:solidFill>
            <a:prstDash val="solid"/>
            <a:round/>
            <a:headEnd type="none" w="med" len="med"/>
            <a:tailEnd type="triangle" w="lg" len="med"/>
          </a:ln>
          <a:effectLst/>
        </p:spPr>
      </p:cxnSp>
      <p:cxnSp>
        <p:nvCxnSpPr>
          <p:cNvPr id="41" name="直接连接符 40"/>
          <p:cNvCxnSpPr>
            <a:stCxn id="33" idx="3"/>
            <a:endCxn id="39" idx="0"/>
          </p:cNvCxnSpPr>
          <p:nvPr/>
        </p:nvCxnSpPr>
        <p:spPr bwMode="auto">
          <a:xfrm>
            <a:off x="8433263" y="4851035"/>
            <a:ext cx="958870" cy="656507"/>
          </a:xfrm>
          <a:prstGeom prst="line">
            <a:avLst/>
          </a:prstGeom>
          <a:solidFill>
            <a:schemeClr val="accent1"/>
          </a:solidFill>
          <a:ln w="19050" cap="flat" cmpd="sng" algn="ctr">
            <a:solidFill>
              <a:srgbClr val="EC7061"/>
            </a:solidFill>
            <a:prstDash val="solid"/>
            <a:round/>
            <a:headEnd type="none" w="med" len="med"/>
            <a:tailEnd type="triangle" w="lg" len="med"/>
          </a:ln>
          <a:effectLst/>
        </p:spPr>
      </p:cxnSp>
      <p:sp>
        <p:nvSpPr>
          <p:cNvPr id="42" name="Text Box 18"/>
          <p:cNvSpPr txBox="1">
            <a:spLocks noChangeArrowheads="1"/>
          </p:cNvSpPr>
          <p:nvPr/>
        </p:nvSpPr>
        <p:spPr bwMode="auto">
          <a:xfrm>
            <a:off x="8969581" y="5997336"/>
            <a:ext cx="845103" cy="307777"/>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10.0.5.5</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a:xfrm rot="19354208">
            <a:off x="7132109" y="4839621"/>
            <a:ext cx="671979" cy="276999"/>
          </a:xfrm>
          <a:prstGeom prst="rect">
            <a:avLst/>
          </a:prstGeom>
          <a:noFill/>
        </p:spPr>
        <p:txBody>
          <a:bodyPr wrap="none" rtlCol="0">
            <a:spAutoFit/>
          </a:bodyPr>
          <a:lstStyle>
            <a:defPPr>
              <a:defRPr lang="en-US"/>
            </a:defPPr>
            <a:lvl1pPr algn="ctr">
              <a:defRPr sz="1200"/>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Cost 0 </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a:xfrm rot="1985138">
            <a:off x="8621560" y="4937095"/>
            <a:ext cx="671979" cy="276999"/>
          </a:xfrm>
          <a:prstGeom prst="rect">
            <a:avLst/>
          </a:prstGeom>
          <a:noFill/>
        </p:spPr>
        <p:txBody>
          <a:bodyPr wrap="none" rtlCol="0">
            <a:spAutoFit/>
          </a:bodyPr>
          <a:lstStyle>
            <a:defPPr>
              <a:defRPr lang="en-US"/>
            </a:defPPr>
            <a:lvl1pPr algn="ctr">
              <a:defRPr sz="1200"/>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Cost 0 </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6621548" y="4658446"/>
            <a:ext cx="541201" cy="442800"/>
          </a:xfrm>
          <a:prstGeom prst="rect">
            <a:avLst/>
          </a:prstGeom>
          <a:noFill/>
          <a:ln>
            <a:noFill/>
          </a:ln>
        </p:spPr>
      </p:pic>
      <p:cxnSp>
        <p:nvCxnSpPr>
          <p:cNvPr id="46" name="直接连接符 45"/>
          <p:cNvCxnSpPr>
            <a:stCxn id="29" idx="1"/>
            <a:endCxn id="45" idx="0"/>
          </p:cNvCxnSpPr>
          <p:nvPr/>
        </p:nvCxnSpPr>
        <p:spPr bwMode="auto">
          <a:xfrm flipH="1">
            <a:off x="6892149" y="3955309"/>
            <a:ext cx="999913" cy="703137"/>
          </a:xfrm>
          <a:prstGeom prst="line">
            <a:avLst/>
          </a:prstGeom>
          <a:solidFill>
            <a:schemeClr val="accent1"/>
          </a:solidFill>
          <a:ln w="19050" cap="flat" cmpd="sng" algn="ctr">
            <a:solidFill>
              <a:srgbClr val="EC7061"/>
            </a:solidFill>
            <a:prstDash val="solid"/>
            <a:round/>
            <a:headEnd type="none" w="med" len="med"/>
            <a:tailEnd type="triangle" w="lg" len="med"/>
          </a:ln>
          <a:effectLst/>
        </p:spPr>
      </p:cxnSp>
      <p:sp>
        <p:nvSpPr>
          <p:cNvPr id="47" name="Text Box 18"/>
          <p:cNvSpPr txBox="1">
            <a:spLocks noChangeArrowheads="1"/>
          </p:cNvSpPr>
          <p:nvPr/>
        </p:nvSpPr>
        <p:spPr bwMode="auto">
          <a:xfrm>
            <a:off x="6472812" y="5081091"/>
            <a:ext cx="845103" cy="307777"/>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10.0.4.4</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a:xfrm rot="19560890">
            <a:off x="6871789" y="4132346"/>
            <a:ext cx="758541" cy="276999"/>
          </a:xfrm>
          <a:prstGeom prst="rect">
            <a:avLst/>
          </a:prstGeom>
          <a:noFill/>
        </p:spPr>
        <p:txBody>
          <a:bodyPr wrap="none" rtlCol="0">
            <a:spAutoFit/>
          </a:bodyPr>
          <a:lstStyle>
            <a:defPPr>
              <a:defRPr lang="en-US"/>
            </a:defPPr>
            <a:lvl1pPr algn="ctr">
              <a:defRPr sz="1200"/>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Cost 48 </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Text Box 18"/>
          <p:cNvSpPr txBox="1">
            <a:spLocks noChangeArrowheads="1"/>
          </p:cNvSpPr>
          <p:nvPr/>
        </p:nvSpPr>
        <p:spPr bwMode="auto">
          <a:xfrm>
            <a:off x="6938970" y="1886066"/>
            <a:ext cx="845103"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Root</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0" name="直接连接符 49"/>
          <p:cNvCxnSpPr>
            <a:stCxn id="51" idx="1"/>
            <a:endCxn id="25" idx="3"/>
          </p:cNvCxnSpPr>
          <p:nvPr/>
        </p:nvCxnSpPr>
        <p:spPr bwMode="auto">
          <a:xfrm flipH="1">
            <a:off x="8433263" y="2163855"/>
            <a:ext cx="1541348" cy="0"/>
          </a:xfrm>
          <a:prstGeom prst="line">
            <a:avLst/>
          </a:prstGeom>
          <a:solidFill>
            <a:schemeClr val="accent1"/>
          </a:solidFill>
          <a:ln w="19050" cap="flat" cmpd="sng" algn="ctr">
            <a:solidFill>
              <a:srgbClr val="EC7061"/>
            </a:solidFill>
            <a:prstDash val="solid"/>
            <a:round/>
            <a:headEnd type="none" w="med" len="med"/>
            <a:tailEnd type="none" w="lg" len="med"/>
          </a:ln>
          <a:effectLst/>
        </p:spPr>
      </p:cxnSp>
      <p:sp>
        <p:nvSpPr>
          <p:cNvPr id="51" name="文本框 50"/>
          <p:cNvSpPr txBox="1"/>
          <p:nvPr/>
        </p:nvSpPr>
        <p:spPr>
          <a:xfrm>
            <a:off x="9974611" y="2021048"/>
            <a:ext cx="1188000" cy="285614"/>
          </a:xfrm>
          <a:prstGeom prst="rect">
            <a:avLst/>
          </a:prstGeom>
          <a:solidFill>
            <a:srgbClr val="FFFFCC"/>
          </a:solidFill>
          <a:ln w="9525">
            <a:solidFill>
              <a:srgbClr val="FFC000"/>
            </a:solidFill>
            <a:miter lim="800000"/>
            <a:headEnd/>
            <a:tailEnd/>
          </a:ln>
        </p:spPr>
        <p:txBody>
          <a:bodyPr vert="horz" wrap="square" lIns="99980" tIns="49986" rIns="99980" bIns="49986" rtlCol="0">
            <a:spAutoFit/>
          </a:bodyPr>
          <a:lstStyle>
            <a:defPPr>
              <a:defRPr lang="en-US"/>
            </a:defPPr>
            <a:lvl1pPr algn="ctr" defTabSz="1001649" eaLnBrk="0" hangingPunct="0">
              <a:defRPr sz="1400">
                <a:solidFill>
                  <a:srgbClr val="000000"/>
                </a:solidFill>
                <a:latin typeface="Arial"/>
                <a:cs typeface="Arial" pitchFamily="34" charset="0"/>
              </a:defRPr>
            </a:lvl1p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10.0.13.0/24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a:xfrm>
            <a:off x="9974611" y="2916775"/>
            <a:ext cx="1188000" cy="285614"/>
          </a:xfrm>
          <a:prstGeom prst="rect">
            <a:avLst/>
          </a:prstGeom>
          <a:solidFill>
            <a:srgbClr val="FFFFCC"/>
          </a:solidFill>
          <a:ln w="9525">
            <a:solidFill>
              <a:srgbClr val="FFC000"/>
            </a:solidFill>
            <a:miter lim="800000"/>
            <a:headEnd/>
            <a:tailEnd/>
          </a:ln>
        </p:spPr>
        <p:txBody>
          <a:bodyPr vert="horz" wrap="square" lIns="99980" tIns="49986" rIns="99980" bIns="49986" rtlCol="0">
            <a:spAutoFit/>
          </a:bodyPr>
          <a:lstStyle>
            <a:defPPr>
              <a:defRPr lang="en-US"/>
            </a:defPPr>
            <a:lvl1pPr defTabSz="1001649" eaLnBrk="0" hangingPunct="0">
              <a:defRPr sz="1200">
                <a:solidFill>
                  <a:srgbClr val="000000"/>
                </a:solidFill>
                <a:cs typeface="Arial" pitchFamily="34" charset="0"/>
              </a:defRPr>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10.0.12.0/24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3" name="直接连接符 52"/>
          <p:cNvCxnSpPr>
            <a:stCxn id="52" idx="1"/>
            <a:endCxn id="26" idx="3"/>
          </p:cNvCxnSpPr>
          <p:nvPr/>
        </p:nvCxnSpPr>
        <p:spPr bwMode="auto">
          <a:xfrm flipH="1">
            <a:off x="8433263" y="3059582"/>
            <a:ext cx="1541348" cy="0"/>
          </a:xfrm>
          <a:prstGeom prst="line">
            <a:avLst/>
          </a:prstGeom>
          <a:solidFill>
            <a:schemeClr val="accent1"/>
          </a:solidFill>
          <a:ln w="19050" cap="flat" cmpd="sng" algn="ctr">
            <a:solidFill>
              <a:srgbClr val="EC7061"/>
            </a:solidFill>
            <a:prstDash val="solid"/>
            <a:round/>
            <a:headEnd type="none" w="med" len="med"/>
            <a:tailEnd type="none" w="lg" len="med"/>
          </a:ln>
          <a:effectLst/>
        </p:spPr>
      </p:cxnSp>
      <p:sp>
        <p:nvSpPr>
          <p:cNvPr id="54" name="文本框 53"/>
          <p:cNvSpPr txBox="1"/>
          <p:nvPr/>
        </p:nvSpPr>
        <p:spPr>
          <a:xfrm>
            <a:off x="9974611" y="3812502"/>
            <a:ext cx="1188000" cy="285614"/>
          </a:xfrm>
          <a:prstGeom prst="rect">
            <a:avLst/>
          </a:prstGeom>
          <a:solidFill>
            <a:srgbClr val="FFFFCC"/>
          </a:solidFill>
          <a:ln w="9525">
            <a:solidFill>
              <a:srgbClr val="FFC000"/>
            </a:solidFill>
            <a:miter lim="800000"/>
            <a:headEnd/>
            <a:tailEnd/>
          </a:ln>
        </p:spPr>
        <p:txBody>
          <a:bodyPr vert="horz" wrap="square" lIns="99980" tIns="49986" rIns="99980" bIns="49986" rtlCol="0">
            <a:spAutoFit/>
          </a:bodyPr>
          <a:lstStyle>
            <a:defPPr>
              <a:defRPr lang="en-US"/>
            </a:defPPr>
            <a:lvl1pPr defTabSz="1001649" eaLnBrk="0" hangingPunct="0">
              <a:defRPr sz="1200">
                <a:solidFill>
                  <a:srgbClr val="000000"/>
                </a:solidFill>
                <a:cs typeface="Arial" pitchFamily="34" charset="0"/>
              </a:defRPr>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10.0.24.0/24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5" name="直接连接符 54"/>
          <p:cNvCxnSpPr>
            <a:stCxn id="54" idx="1"/>
            <a:endCxn id="29" idx="3"/>
          </p:cNvCxnSpPr>
          <p:nvPr/>
        </p:nvCxnSpPr>
        <p:spPr bwMode="auto">
          <a:xfrm flipH="1">
            <a:off x="8433263" y="3955309"/>
            <a:ext cx="1541348" cy="0"/>
          </a:xfrm>
          <a:prstGeom prst="line">
            <a:avLst/>
          </a:prstGeom>
          <a:solidFill>
            <a:schemeClr val="accent1"/>
          </a:solidFill>
          <a:ln w="19050" cap="flat" cmpd="sng" algn="ctr">
            <a:solidFill>
              <a:srgbClr val="EC7061"/>
            </a:solidFill>
            <a:prstDash val="solid"/>
            <a:round/>
            <a:headEnd type="none" w="med" len="med"/>
            <a:tailEnd type="none" w="lg" len="med"/>
          </a:ln>
          <a:effectLst/>
        </p:spPr>
      </p:cxnSp>
      <p:sp>
        <p:nvSpPr>
          <p:cNvPr id="56" name="文本框 55"/>
          <p:cNvSpPr txBox="1"/>
          <p:nvPr/>
        </p:nvSpPr>
        <p:spPr>
          <a:xfrm>
            <a:off x="9974611" y="4708228"/>
            <a:ext cx="1188000" cy="285614"/>
          </a:xfrm>
          <a:prstGeom prst="rect">
            <a:avLst/>
          </a:prstGeom>
          <a:solidFill>
            <a:srgbClr val="FFFFCC"/>
          </a:solidFill>
          <a:ln w="9525">
            <a:solidFill>
              <a:srgbClr val="FFC000"/>
            </a:solidFill>
            <a:miter lim="800000"/>
            <a:headEnd/>
            <a:tailEnd/>
          </a:ln>
        </p:spPr>
        <p:txBody>
          <a:bodyPr vert="horz" wrap="square" lIns="99980" tIns="49986" rIns="99980" bIns="49986" rtlCol="0">
            <a:spAutoFit/>
          </a:bodyPr>
          <a:lstStyle>
            <a:defPPr>
              <a:defRPr lang="en-US"/>
            </a:defPPr>
            <a:lvl1pPr defTabSz="1001649" eaLnBrk="0" hangingPunct="0">
              <a:defRPr sz="1200">
                <a:solidFill>
                  <a:srgbClr val="000000"/>
                </a:solidFill>
                <a:cs typeface="Arial" pitchFamily="34" charset="0"/>
              </a:defRPr>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10.0.235.0/24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a:xfrm>
            <a:off x="9974611" y="5586128"/>
            <a:ext cx="1188000" cy="285614"/>
          </a:xfrm>
          <a:prstGeom prst="rect">
            <a:avLst/>
          </a:prstGeom>
          <a:solidFill>
            <a:srgbClr val="FFFFCC"/>
          </a:solidFill>
          <a:ln w="9525">
            <a:solidFill>
              <a:srgbClr val="FFC000"/>
            </a:solidFill>
            <a:miter lim="800000"/>
            <a:headEnd/>
            <a:tailEnd/>
          </a:ln>
        </p:spPr>
        <p:txBody>
          <a:bodyPr vert="horz" wrap="square" lIns="99980" tIns="49986" rIns="99980" bIns="49986" rtlCol="0">
            <a:spAutoFit/>
          </a:bodyPr>
          <a:lstStyle>
            <a:defPPr>
              <a:defRPr lang="en-US"/>
            </a:defPPr>
            <a:lvl1pPr defTabSz="1001649" eaLnBrk="0" hangingPunct="0">
              <a:defRPr sz="1200">
                <a:solidFill>
                  <a:srgbClr val="000000"/>
                </a:solidFill>
                <a:cs typeface="Arial" pitchFamily="34" charset="0"/>
              </a:defRPr>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10.145.0/24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9" name="直接连接符 58"/>
          <p:cNvCxnSpPr>
            <a:stCxn id="56" idx="1"/>
            <a:endCxn id="33" idx="3"/>
          </p:cNvCxnSpPr>
          <p:nvPr/>
        </p:nvCxnSpPr>
        <p:spPr bwMode="auto">
          <a:xfrm flipH="1">
            <a:off x="8433263" y="4851035"/>
            <a:ext cx="1541348" cy="0"/>
          </a:xfrm>
          <a:prstGeom prst="line">
            <a:avLst/>
          </a:prstGeom>
          <a:solidFill>
            <a:schemeClr val="accent1"/>
          </a:solidFill>
          <a:ln w="19050" cap="flat" cmpd="sng" algn="ctr">
            <a:solidFill>
              <a:srgbClr val="EC7061"/>
            </a:solidFill>
            <a:prstDash val="solid"/>
            <a:round/>
            <a:headEnd type="none" w="med" len="med"/>
            <a:tailEnd type="none" w="lg" len="med"/>
          </a:ln>
          <a:effectLst/>
        </p:spPr>
      </p:cxnSp>
      <p:cxnSp>
        <p:nvCxnSpPr>
          <p:cNvPr id="77" name="直接连接符 76"/>
          <p:cNvCxnSpPr>
            <a:stCxn id="57" idx="1"/>
            <a:endCxn id="39" idx="3"/>
          </p:cNvCxnSpPr>
          <p:nvPr/>
        </p:nvCxnSpPr>
        <p:spPr bwMode="auto">
          <a:xfrm flipH="1">
            <a:off x="9662733" y="5728935"/>
            <a:ext cx="311878" cy="7"/>
          </a:xfrm>
          <a:prstGeom prst="line">
            <a:avLst/>
          </a:prstGeom>
          <a:solidFill>
            <a:schemeClr val="accent1"/>
          </a:solidFill>
          <a:ln w="19050" cap="flat" cmpd="sng" algn="ctr">
            <a:solidFill>
              <a:srgbClr val="EC7061"/>
            </a:solidFill>
            <a:prstDash val="solid"/>
            <a:round/>
            <a:headEnd type="none" w="med" len="med"/>
            <a:tailEnd type="none" w="lg" len="med"/>
          </a:ln>
          <a:effectLst/>
        </p:spPr>
      </p:cxnSp>
      <p:sp>
        <p:nvSpPr>
          <p:cNvPr id="58" name="文本框 57"/>
          <p:cNvSpPr txBox="1"/>
          <p:nvPr/>
        </p:nvSpPr>
        <p:spPr>
          <a:xfrm>
            <a:off x="8885405" y="1881961"/>
            <a:ext cx="758541" cy="276999"/>
          </a:xfrm>
          <a:prstGeom prst="rect">
            <a:avLst/>
          </a:prstGeom>
          <a:noFill/>
        </p:spPr>
        <p:txBody>
          <a:bodyPr wrap="none" rtlCol="0">
            <a:spAutoFit/>
          </a:bodyPr>
          <a:lstStyle>
            <a:defPPr>
              <a:defRPr lang="en-US"/>
            </a:defPPr>
            <a:lvl1pPr algn="ctr">
              <a:defRPr sz="1200"/>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Cost 48 </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a:xfrm>
            <a:off x="8874183" y="2743911"/>
            <a:ext cx="623889" cy="276999"/>
          </a:xfrm>
          <a:prstGeom prst="rect">
            <a:avLst/>
          </a:prstGeom>
          <a:noFill/>
        </p:spPr>
        <p:txBody>
          <a:bodyPr wrap="none" rtlCol="0">
            <a:spAutoFit/>
          </a:bodyPr>
          <a:lstStyle>
            <a:defPPr>
              <a:defRPr lang="en-US"/>
            </a:defPPr>
            <a:lvl1pPr algn="ctr">
              <a:defRPr sz="1200"/>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Cost 0</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a:xfrm>
            <a:off x="8881397" y="3624035"/>
            <a:ext cx="710451" cy="276999"/>
          </a:xfrm>
          <a:prstGeom prst="rect">
            <a:avLst/>
          </a:prstGeom>
          <a:noFill/>
        </p:spPr>
        <p:txBody>
          <a:bodyPr wrap="none" rtlCol="0">
            <a:spAutoFit/>
          </a:bodyPr>
          <a:lstStyle>
            <a:defPPr>
              <a:defRPr lang="en-US"/>
            </a:defPPr>
            <a:lvl1pPr algn="ctr">
              <a:defRPr sz="1200"/>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Cost 48</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a:xfrm>
            <a:off x="9574054" y="5499508"/>
            <a:ext cx="489236" cy="646331"/>
          </a:xfrm>
          <a:prstGeom prst="rect">
            <a:avLst/>
          </a:prstGeom>
          <a:noFill/>
          <a:ln>
            <a:noFill/>
          </a:ln>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48</a:t>
            </a:r>
          </a:p>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a:xfrm>
            <a:off x="8874183" y="4581962"/>
            <a:ext cx="623889" cy="276999"/>
          </a:xfrm>
          <a:prstGeom prst="rect">
            <a:avLst/>
          </a:prstGeom>
          <a:noFill/>
        </p:spPr>
        <p:txBody>
          <a:bodyPr wrap="none" rtlCol="0">
            <a:spAutoFit/>
          </a:bodyPr>
          <a:lstStyle>
            <a:defPPr>
              <a:defRPr lang="en-US"/>
            </a:defPPr>
            <a:lvl1pPr algn="ctr">
              <a:defRPr sz="1200"/>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Cost 0</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0311041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5"/>
          <p:cNvSpPr>
            <a:spLocks noGrp="1"/>
          </p:cNvSpPr>
          <p:nvPr>
            <p:ph type="ctrTitle" sz="quarter"/>
          </p:nvPr>
        </p:nvSpPr>
        <p:spPr/>
        <p:txBody>
          <a:bodyPr/>
          <a:lstStyle/>
          <a:p>
            <a:r>
              <a:rPr lang="en-US" smtClean="0">
                <a:sym typeface="Huawei Sans" panose="020C0503030203020204" pitchFamily="34" charset="0"/>
              </a:rPr>
              <a:t>OSPF Route Calculation</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34921456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6096000" y="1805309"/>
            <a:ext cx="5662052" cy="1436927"/>
          </a:xfrm>
        </p:spPr>
        <p:txBody>
          <a:bodyPr/>
          <a:lstStyle/>
          <a:p>
            <a:pPr marL="0" indent="0">
              <a:buNone/>
            </a:pPr>
            <a:r>
              <a:rPr lang="en-US" sz="2000" dirty="0" smtClean="0">
                <a:sym typeface="Huawei Sans" panose="020C0503030203020204" pitchFamily="34" charset="0"/>
              </a:rPr>
              <a:t>The following uses R1 as an example to describe the OSPF topology and route calculation process.</a:t>
            </a:r>
            <a:endParaRPr lang="en-US" altLang="zh-CN" sz="2000" dirty="0" smtClean="0">
              <a:sym typeface="Huawei Sans" panose="020C0503030203020204" pitchFamily="34" charset="0"/>
            </a:endParaRPr>
          </a:p>
          <a:p>
            <a:endParaRPr lang="en-US" altLang="zh-CN" sz="2000" dirty="0">
              <a:sym typeface="Huawei Sans" panose="020C0503030203020204" pitchFamily="34" charset="0"/>
            </a:endParaRPr>
          </a:p>
        </p:txBody>
      </p:sp>
      <p:sp>
        <p:nvSpPr>
          <p:cNvPr id="3" name="标题 2"/>
          <p:cNvSpPr>
            <a:spLocks noGrp="1"/>
          </p:cNvSpPr>
          <p:nvPr>
            <p:ph type="title"/>
          </p:nvPr>
        </p:nvSpPr>
        <p:spPr/>
        <p:txBody>
          <a:bodyPr/>
          <a:lstStyle/>
          <a:p>
            <a:r>
              <a:rPr lang="en-US" smtClean="0">
                <a:sym typeface="Huawei Sans" panose="020C0503030203020204" pitchFamily="34" charset="0"/>
              </a:rPr>
              <a:t>SPF Algorithm Example</a:t>
            </a:r>
            <a:endParaRPr lang="en-US" altLang="zh-CN" dirty="0">
              <a:sym typeface="Huawei Sans" panose="020C0503030203020204" pitchFamily="34" charset="0"/>
            </a:endParaRPr>
          </a:p>
        </p:txBody>
      </p:sp>
      <p:grpSp>
        <p:nvGrpSpPr>
          <p:cNvPr id="27" name="组合 26"/>
          <p:cNvGrpSpPr/>
          <p:nvPr/>
        </p:nvGrpSpPr>
        <p:grpSpPr>
          <a:xfrm>
            <a:off x="1318158" y="1506313"/>
            <a:ext cx="4118060" cy="3831164"/>
            <a:chOff x="988298" y="1652687"/>
            <a:chExt cx="4118060" cy="3831164"/>
          </a:xfrm>
        </p:grpSpPr>
        <p:sp>
          <p:nvSpPr>
            <p:cNvPr id="28" name="Text Box 18"/>
            <p:cNvSpPr txBox="1">
              <a:spLocks noChangeArrowheads="1"/>
            </p:cNvSpPr>
            <p:nvPr/>
          </p:nvSpPr>
          <p:spPr bwMode="auto">
            <a:xfrm>
              <a:off x="3826457" y="1652687"/>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Text Box 18"/>
            <p:cNvSpPr txBox="1">
              <a:spLocks noChangeArrowheads="1"/>
            </p:cNvSpPr>
            <p:nvPr/>
          </p:nvSpPr>
          <p:spPr bwMode="auto">
            <a:xfrm>
              <a:off x="1072788" y="5206852"/>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Text Box 18"/>
            <p:cNvSpPr txBox="1">
              <a:spLocks noChangeArrowheads="1"/>
            </p:cNvSpPr>
            <p:nvPr/>
          </p:nvSpPr>
          <p:spPr bwMode="auto">
            <a:xfrm>
              <a:off x="3821648" y="5206852"/>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3" name="直接连接符 52"/>
            <p:cNvCxnSpPr>
              <a:stCxn id="62" idx="3"/>
              <a:endCxn id="63" idx="1"/>
            </p:cNvCxnSpPr>
            <p:nvPr/>
          </p:nvCxnSpPr>
          <p:spPr bwMode="auto">
            <a:xfrm>
              <a:off x="1529499" y="2173083"/>
              <a:ext cx="220830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4" name="直接连接符 53"/>
            <p:cNvCxnSpPr>
              <a:stCxn id="60" idx="3"/>
              <a:endCxn id="63" idx="2"/>
            </p:cNvCxnSpPr>
            <p:nvPr/>
          </p:nvCxnSpPr>
          <p:spPr bwMode="auto">
            <a:xfrm flipV="1">
              <a:off x="1529499" y="2394483"/>
              <a:ext cx="2478909" cy="253004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5" name="直接连接符 54"/>
            <p:cNvCxnSpPr>
              <a:stCxn id="61" idx="1"/>
              <a:endCxn id="59" idx="2"/>
            </p:cNvCxnSpPr>
            <p:nvPr/>
          </p:nvCxnSpPr>
          <p:spPr bwMode="auto">
            <a:xfrm flipH="1" flipV="1">
              <a:off x="2745741" y="3831410"/>
              <a:ext cx="992066" cy="109311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6" name="Text Box 18"/>
            <p:cNvSpPr txBox="1">
              <a:spLocks noChangeArrowheads="1"/>
            </p:cNvSpPr>
            <p:nvPr/>
          </p:nvSpPr>
          <p:spPr bwMode="auto">
            <a:xfrm>
              <a:off x="1067979" y="1652687"/>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Text Box 18"/>
            <p:cNvSpPr txBox="1">
              <a:spLocks noChangeArrowheads="1"/>
            </p:cNvSpPr>
            <p:nvPr/>
          </p:nvSpPr>
          <p:spPr bwMode="auto">
            <a:xfrm>
              <a:off x="4734140" y="3798999"/>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553743" y="3388610"/>
              <a:ext cx="541201" cy="442800"/>
            </a:xfrm>
            <a:prstGeom prst="rect">
              <a:avLst/>
            </a:prstGeom>
            <a:noFill/>
          </p:spPr>
        </p:pic>
        <p:pic>
          <p:nvPicPr>
            <p:cNvPr id="59" name="图片 58" descr="接入交换机.png"/>
            <p:cNvPicPr>
              <a:picLocks noChangeAspect="1"/>
            </p:cNvPicPr>
            <p:nvPr/>
          </p:nvPicPr>
          <p:blipFill>
            <a:blip r:embed="rId4" cstate="print"/>
            <a:stretch>
              <a:fillRect/>
            </a:stretch>
          </p:blipFill>
          <p:spPr>
            <a:xfrm>
              <a:off x="2475141" y="3388610"/>
              <a:ext cx="541200" cy="442800"/>
            </a:xfrm>
            <a:prstGeom prst="rect">
              <a:avLst/>
            </a:prstGeom>
          </p:spPr>
        </p:pic>
        <p:pic>
          <p:nvPicPr>
            <p:cNvPr id="6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88298" y="4703123"/>
              <a:ext cx="541201" cy="442800"/>
            </a:xfrm>
            <a:prstGeom prst="rect">
              <a:avLst/>
            </a:prstGeom>
            <a:noFill/>
          </p:spPr>
        </p:pic>
        <p:pic>
          <p:nvPicPr>
            <p:cNvPr id="6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737807" y="4703123"/>
              <a:ext cx="541201" cy="442800"/>
            </a:xfrm>
            <a:prstGeom prst="rect">
              <a:avLst/>
            </a:prstGeom>
            <a:noFill/>
          </p:spPr>
        </p:pic>
        <p:pic>
          <p:nvPicPr>
            <p:cNvPr id="6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88298" y="1951683"/>
              <a:ext cx="541201" cy="442800"/>
            </a:xfrm>
            <a:prstGeom prst="rect">
              <a:avLst/>
            </a:prstGeom>
            <a:noFill/>
          </p:spPr>
        </p:pic>
        <p:pic>
          <p:nvPicPr>
            <p:cNvPr id="6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737807" y="1951683"/>
              <a:ext cx="541201" cy="442800"/>
            </a:xfrm>
            <a:prstGeom prst="rect">
              <a:avLst/>
            </a:prstGeom>
            <a:noFill/>
          </p:spPr>
        </p:pic>
        <p:sp>
          <p:nvSpPr>
            <p:cNvPr id="64" name="Text Box 18"/>
            <p:cNvSpPr txBox="1">
              <a:spLocks noChangeArrowheads="1"/>
            </p:cNvSpPr>
            <p:nvPr/>
          </p:nvSpPr>
          <p:spPr bwMode="auto">
            <a:xfrm>
              <a:off x="3056378" y="3521003"/>
              <a:ext cx="518091"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SW1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直接连接符 64"/>
            <p:cNvCxnSpPr>
              <a:stCxn id="60" idx="0"/>
              <a:endCxn id="62" idx="2"/>
            </p:cNvCxnSpPr>
            <p:nvPr/>
          </p:nvCxnSpPr>
          <p:spPr bwMode="auto">
            <a:xfrm flipV="1">
              <a:off x="1258899" y="2394483"/>
              <a:ext cx="0" cy="2308640"/>
            </a:xfrm>
            <a:prstGeom prst="line">
              <a:avLst/>
            </a:prstGeom>
            <a:solidFill>
              <a:schemeClr val="accent1"/>
            </a:solidFill>
            <a:ln w="19050" cap="flat" cmpd="sng" algn="ctr">
              <a:solidFill>
                <a:schemeClr val="tx1"/>
              </a:solidFill>
              <a:prstDash val="dash"/>
              <a:round/>
              <a:headEnd type="none" w="med" len="med"/>
              <a:tailEnd type="none" w="med" len="med"/>
            </a:ln>
            <a:effectLst/>
          </p:spPr>
        </p:cxnSp>
        <p:cxnSp>
          <p:nvCxnSpPr>
            <p:cNvPr id="66" name="直接连接符 65"/>
            <p:cNvCxnSpPr>
              <a:stCxn id="58" idx="0"/>
              <a:endCxn id="63" idx="2"/>
            </p:cNvCxnSpPr>
            <p:nvPr/>
          </p:nvCxnSpPr>
          <p:spPr bwMode="auto">
            <a:xfrm flipH="1" flipV="1">
              <a:off x="4008408" y="2394483"/>
              <a:ext cx="815936" cy="994127"/>
            </a:xfrm>
            <a:prstGeom prst="line">
              <a:avLst/>
            </a:prstGeom>
            <a:solidFill>
              <a:schemeClr val="accent1"/>
            </a:solidFill>
            <a:ln w="19050" cap="flat" cmpd="sng" algn="ctr">
              <a:solidFill>
                <a:schemeClr val="tx1"/>
              </a:solidFill>
              <a:prstDash val="dash"/>
              <a:round/>
              <a:headEnd type="none" w="med" len="med"/>
              <a:tailEnd type="none" w="med" len="med"/>
            </a:ln>
            <a:effectLst/>
          </p:spPr>
        </p:cxnSp>
        <p:cxnSp>
          <p:nvCxnSpPr>
            <p:cNvPr id="67" name="直接连接符 66"/>
            <p:cNvCxnSpPr>
              <a:stCxn id="61" idx="0"/>
            </p:cNvCxnSpPr>
            <p:nvPr/>
          </p:nvCxnSpPr>
          <p:spPr bwMode="auto">
            <a:xfrm flipV="1">
              <a:off x="4008408" y="3831411"/>
              <a:ext cx="768948" cy="871712"/>
            </a:xfrm>
            <a:prstGeom prst="line">
              <a:avLst/>
            </a:prstGeom>
            <a:solidFill>
              <a:schemeClr val="accent1"/>
            </a:solidFill>
            <a:ln w="19050" cap="flat" cmpd="sng" algn="ctr">
              <a:solidFill>
                <a:schemeClr val="tx1"/>
              </a:solidFill>
              <a:prstDash val="dash"/>
              <a:round/>
              <a:headEnd type="none" w="med" len="med"/>
              <a:tailEnd type="none" w="med" len="med"/>
            </a:ln>
            <a:effectLst/>
          </p:spPr>
        </p:cxnSp>
      </p:grpSp>
      <p:grpSp>
        <p:nvGrpSpPr>
          <p:cNvPr id="5" name="组合 4"/>
          <p:cNvGrpSpPr/>
          <p:nvPr/>
        </p:nvGrpSpPr>
        <p:grpSpPr>
          <a:xfrm>
            <a:off x="7991128" y="4379292"/>
            <a:ext cx="3820340" cy="369332"/>
            <a:chOff x="7991128" y="4379292"/>
            <a:chExt cx="3820340" cy="369332"/>
          </a:xfrm>
        </p:grpSpPr>
        <p:sp>
          <p:nvSpPr>
            <p:cNvPr id="25" name="矩形 24"/>
            <p:cNvSpPr/>
            <p:nvPr/>
          </p:nvSpPr>
          <p:spPr>
            <a:xfrm>
              <a:off x="7991128" y="4455958"/>
              <a:ext cx="1080000" cy="216000"/>
            </a:xfrm>
            <a:prstGeom prst="rect">
              <a:avLst/>
            </a:prstGeom>
            <a:noFill/>
            <a:ln w="19050" cap="flat" cmpd="sng" algn="ctr">
              <a:solidFill>
                <a:srgbClr val="EC7061"/>
              </a:solidFill>
              <a:prstDash val="dash"/>
            </a:ln>
            <a:effectLst/>
          </p:spPr>
          <p:txBody>
            <a:bodyPr rtlCol="0" anchor="ctr"/>
            <a:lstStyle/>
            <a:p>
              <a:pPr marL="0" marR="0" indent="0" algn="ctr" defTabSz="914400" eaLnBrk="1" fontAlgn="ctr" latinLnBrk="0" hangingPunct="1">
                <a:lnSpc>
                  <a:spcPct val="100000"/>
                </a:lnSpc>
                <a:spcBef>
                  <a:spcPct val="0"/>
                </a:spcBef>
                <a:spcAft>
                  <a:spcPct val="0"/>
                </a:spcAft>
                <a:buClrTx/>
                <a:buSzTx/>
                <a:buFontTx/>
                <a:buNone/>
                <a:tabLst/>
              </a:pPr>
              <a:endParaRPr kumimoji="0" lang="en-US" altLang="zh-CN" sz="1000" b="0" i="0" u="none" strike="noStrike" kern="0" cap="none" spc="0" normalizeH="0" baseline="0" noProof="0" dirty="0" smtClean="0">
                <a:ln>
                  <a:noFill/>
                </a:ln>
                <a:solidFill>
                  <a:srgbClr val="C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框 3"/>
            <p:cNvSpPr txBox="1"/>
            <p:nvPr/>
          </p:nvSpPr>
          <p:spPr>
            <a:xfrm>
              <a:off x="9159780" y="4379292"/>
              <a:ext cx="2651688" cy="369332"/>
            </a:xfrm>
            <a:prstGeom prst="rect">
              <a:avLst/>
            </a:prstGeom>
            <a:noFill/>
          </p:spPr>
          <p:txBody>
            <a:bodyPr wrap="none" rtlCol="0">
              <a:sp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Neighbor to be ignored</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 name="组合 5"/>
          <p:cNvGrpSpPr/>
          <p:nvPr/>
        </p:nvGrpSpPr>
        <p:grpSpPr>
          <a:xfrm>
            <a:off x="7991128" y="4876674"/>
            <a:ext cx="3668054" cy="369332"/>
            <a:chOff x="7991128" y="4885006"/>
            <a:chExt cx="3668054" cy="369332"/>
          </a:xfrm>
        </p:grpSpPr>
        <p:sp>
          <p:nvSpPr>
            <p:cNvPr id="23" name="矩形 22"/>
            <p:cNvSpPr/>
            <p:nvPr/>
          </p:nvSpPr>
          <p:spPr>
            <a:xfrm>
              <a:off x="7991128" y="4961672"/>
              <a:ext cx="1080000" cy="216000"/>
            </a:xfrm>
            <a:prstGeom prst="rect">
              <a:avLst/>
            </a:prstGeom>
            <a:noFill/>
            <a:ln w="19050" cap="flat" cmpd="sng" algn="ctr">
              <a:solidFill>
                <a:srgbClr val="00B0F0"/>
              </a:solidFill>
              <a:prstDash val="dash"/>
            </a:ln>
            <a:effectLst/>
          </p:spPr>
          <p:txBody>
            <a:bodyPr rtlCol="0" anchor="ctr"/>
            <a:lstStyle/>
            <a:p>
              <a:pPr marL="0" marR="0" indent="0" algn="ctr" defTabSz="914400" eaLnBrk="1" fontAlgn="ctr" latinLnBrk="0" hangingPunct="1">
                <a:lnSpc>
                  <a:spcPct val="100000"/>
                </a:lnSpc>
                <a:spcBef>
                  <a:spcPct val="0"/>
                </a:spcBef>
                <a:spcAft>
                  <a:spcPct val="0"/>
                </a:spcAft>
                <a:buClrTx/>
                <a:buSzTx/>
                <a:buFontTx/>
                <a:buNone/>
                <a:tabLst/>
              </a:pPr>
              <a:endParaRPr kumimoji="0" lang="en-US" altLang="zh-CN" sz="10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a:xfrm>
              <a:off x="9159780" y="4885006"/>
              <a:ext cx="2499402" cy="369332"/>
            </a:xfrm>
            <a:prstGeom prst="rect">
              <a:avLst/>
            </a:prstGeom>
            <a:noFill/>
          </p:spPr>
          <p:txBody>
            <a:bodyPr wrap="none" rtlCol="0">
              <a:sp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Neighbor to be added</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 name="组合 6"/>
          <p:cNvGrpSpPr/>
          <p:nvPr/>
        </p:nvGrpSpPr>
        <p:grpSpPr>
          <a:xfrm>
            <a:off x="7991128" y="5374057"/>
            <a:ext cx="2632514" cy="369332"/>
            <a:chOff x="7991128" y="5374057"/>
            <a:chExt cx="2632514" cy="369332"/>
          </a:xfrm>
        </p:grpSpPr>
        <p:sp>
          <p:nvSpPr>
            <p:cNvPr id="24" name="矩形 23"/>
            <p:cNvSpPr/>
            <p:nvPr/>
          </p:nvSpPr>
          <p:spPr>
            <a:xfrm>
              <a:off x="7991128" y="5450723"/>
              <a:ext cx="1080000" cy="216000"/>
            </a:xfrm>
            <a:prstGeom prst="rect">
              <a:avLst/>
            </a:prstGeom>
            <a:noFill/>
            <a:ln w="19050" cap="flat" cmpd="sng" algn="ctr">
              <a:solidFill>
                <a:srgbClr val="FFC000"/>
              </a:solidFill>
              <a:prstDash val="dash"/>
            </a:ln>
            <a:effectLst/>
          </p:spPr>
          <p:txBody>
            <a:bodyPr rtlCol="0" anchor="ctr"/>
            <a:lstStyle/>
            <a:p>
              <a:pPr marL="0" marR="0" indent="0" algn="ctr" defTabSz="914400" eaLnBrk="1" fontAlgn="ctr" latinLnBrk="0" hangingPunct="1">
                <a:lnSpc>
                  <a:spcPct val="100000"/>
                </a:lnSpc>
                <a:spcBef>
                  <a:spcPct val="0"/>
                </a:spcBef>
                <a:spcAft>
                  <a:spcPct val="0"/>
                </a:spcAft>
                <a:buClrTx/>
                <a:buSzTx/>
                <a:buFontTx/>
                <a:buNone/>
                <a:tabLst/>
              </a:pPr>
              <a:endParaRPr kumimoji="0" lang="en-US" altLang="zh-CN" sz="10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a:xfrm>
              <a:off x="9159780" y="5374057"/>
              <a:ext cx="1463862" cy="369332"/>
            </a:xfrm>
            <a:prstGeom prst="rect">
              <a:avLst/>
            </a:prstGeom>
            <a:noFill/>
          </p:spPr>
          <p:txBody>
            <a:bodyPr wrap="none" rtlCol="0">
              <a:sp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Route prefix</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5105762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Setting Up an SPF Tree (1)</a:t>
            </a:r>
            <a:endParaRPr lang="en-US" altLang="zh-CN" dirty="0">
              <a:sym typeface="Huawei Sans" panose="020C0503030203020204" pitchFamily="34" charset="0"/>
            </a:endParaRPr>
          </a:p>
        </p:txBody>
      </p:sp>
      <p:cxnSp>
        <p:nvCxnSpPr>
          <p:cNvPr id="37" name="直接连接符 36"/>
          <p:cNvCxnSpPr>
            <a:endCxn id="31" idx="1"/>
          </p:cNvCxnSpPr>
          <p:nvPr/>
        </p:nvCxnSpPr>
        <p:spPr bwMode="auto">
          <a:xfrm>
            <a:off x="5625919" y="2467122"/>
            <a:ext cx="1647111" cy="424851"/>
          </a:xfrm>
          <a:prstGeom prst="line">
            <a:avLst/>
          </a:prstGeom>
          <a:solidFill>
            <a:schemeClr val="accent1"/>
          </a:solidFill>
          <a:ln w="28575" cap="flat" cmpd="sng" algn="ctr">
            <a:solidFill>
              <a:srgbClr val="EC7061"/>
            </a:solidFill>
            <a:prstDash val="sysDot"/>
            <a:round/>
            <a:headEnd type="none" w="med" len="med"/>
            <a:tailEnd type="none" w="med" len="med"/>
          </a:ln>
          <a:effectLst/>
        </p:spPr>
      </p:cxnSp>
      <p:grpSp>
        <p:nvGrpSpPr>
          <p:cNvPr id="3" name="组合 2"/>
          <p:cNvGrpSpPr/>
          <p:nvPr/>
        </p:nvGrpSpPr>
        <p:grpSpPr>
          <a:xfrm>
            <a:off x="7201805" y="1351649"/>
            <a:ext cx="4097936" cy="4491184"/>
            <a:chOff x="3144880" y="1690239"/>
            <a:chExt cx="4097936" cy="4491184"/>
          </a:xfrm>
        </p:grpSpPr>
        <p:sp>
          <p:nvSpPr>
            <p:cNvPr id="30" name="矩形 29"/>
            <p:cNvSpPr/>
            <p:nvPr/>
          </p:nvSpPr>
          <p:spPr bwMode="auto">
            <a:xfrm>
              <a:off x="3144880" y="1690239"/>
              <a:ext cx="4097936" cy="4491184"/>
            </a:xfrm>
            <a:prstGeom prst="rect">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&lt;R1&gt;display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lsdb</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router self-originate </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Type      	: Router</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Ls id     	: 10.0.1.1</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Adv</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rtr</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10.0.1.1  </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Link ID	: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10.0.12.2</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Data   	: 10.0.12.1    </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Link Type  :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TransNet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Metric 	: 1</a:t>
              </a:r>
            </a:p>
            <a:p>
              <a:pPr fontAlgn="ct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Link ID	: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10.0.3.3</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Data  	: 10.0.13.1    </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Link Type  : P-2-P        </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Metric 	: 48</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Link ID	: 10.0.13.0    </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Data  	: 255.255.255.0 </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Link Type  :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StubNet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Metric 	: 48 </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Priority : Low</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p:cNvSpPr/>
            <p:nvPr/>
          </p:nvSpPr>
          <p:spPr>
            <a:xfrm>
              <a:off x="3216105" y="2779228"/>
              <a:ext cx="2462310" cy="902669"/>
            </a:xfrm>
            <a:prstGeom prst="rect">
              <a:avLst/>
            </a:prstGeom>
            <a:noFill/>
            <a:ln w="19050" cap="flat" cmpd="sng" algn="ctr">
              <a:solidFill>
                <a:srgbClr val="00B0F0"/>
              </a:solidFill>
              <a:prstDash val="dash"/>
            </a:ln>
            <a:effectLst/>
          </p:spPr>
          <p:txBody>
            <a:bodyPr rtlCol="0" anchor="ctr"/>
            <a:lstStyle/>
            <a:p>
              <a:pPr marL="0" marR="0" indent="0" algn="ctr" defTabSz="914400" eaLnBrk="1" fontAlgn="ctr" latinLnBrk="0" hangingPunct="1">
                <a:lnSpc>
                  <a:spcPct val="100000"/>
                </a:lnSpc>
                <a:spcBef>
                  <a:spcPct val="0"/>
                </a:spcBef>
                <a:spcAft>
                  <a:spcPct val="0"/>
                </a:spcAft>
                <a:buClrTx/>
                <a:buSzTx/>
                <a:buFontTx/>
                <a:buNone/>
                <a:tabLst/>
              </a:pPr>
              <a:endParaRPr kumimoji="0" lang="en-US" altLang="zh-CN" sz="10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矩形 31"/>
            <p:cNvSpPr/>
            <p:nvPr/>
          </p:nvSpPr>
          <p:spPr>
            <a:xfrm>
              <a:off x="3216105" y="3786662"/>
              <a:ext cx="2462310" cy="977598"/>
            </a:xfrm>
            <a:prstGeom prst="rect">
              <a:avLst/>
            </a:prstGeom>
            <a:noFill/>
            <a:ln w="19050" cap="flat" cmpd="sng" algn="ctr">
              <a:solidFill>
                <a:srgbClr val="00B0F0"/>
              </a:solidFill>
              <a:prstDash val="dash"/>
            </a:ln>
            <a:effectLst/>
          </p:spPr>
          <p:txBody>
            <a:bodyPr rtlCol="0" anchor="ctr"/>
            <a:lstStyle/>
            <a:p>
              <a:pPr marL="0" marR="0" indent="0" algn="ctr" defTabSz="914400" eaLnBrk="1" fontAlgn="ctr" latinLnBrk="0" hangingPunct="1">
                <a:lnSpc>
                  <a:spcPct val="100000"/>
                </a:lnSpc>
                <a:spcBef>
                  <a:spcPct val="0"/>
                </a:spcBef>
                <a:spcAft>
                  <a:spcPct val="0"/>
                </a:spcAft>
                <a:buClrTx/>
                <a:buSzTx/>
                <a:buFontTx/>
                <a:buNone/>
                <a:tabLst/>
              </a:pPr>
              <a:endParaRPr kumimoji="0" lang="en-US" altLang="zh-CN" sz="10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矩形 45"/>
            <p:cNvSpPr/>
            <p:nvPr/>
          </p:nvSpPr>
          <p:spPr>
            <a:xfrm>
              <a:off x="3216105" y="4869026"/>
              <a:ext cx="2462310" cy="1163782"/>
            </a:xfrm>
            <a:prstGeom prst="rect">
              <a:avLst/>
            </a:prstGeom>
            <a:noFill/>
            <a:ln w="19050" cap="flat" cmpd="sng" algn="ctr">
              <a:solidFill>
                <a:srgbClr val="FFC000"/>
              </a:solidFill>
              <a:prstDash val="dash"/>
            </a:ln>
            <a:effectLst/>
          </p:spPr>
          <p:txBody>
            <a:bodyPr rtlCol="0" anchor="ctr"/>
            <a:lstStyle/>
            <a:p>
              <a:pPr marL="0" marR="0" indent="0" algn="ctr" defTabSz="914400" eaLnBrk="1" fontAlgn="ctr" latinLnBrk="0" hangingPunct="1">
                <a:lnSpc>
                  <a:spcPct val="100000"/>
                </a:lnSpc>
                <a:spcBef>
                  <a:spcPct val="0"/>
                </a:spcBef>
                <a:spcAft>
                  <a:spcPct val="0"/>
                </a:spcAft>
                <a:buClrTx/>
                <a:buSzTx/>
                <a:buFontTx/>
                <a:buNone/>
                <a:tabLst/>
              </a:pPr>
              <a:endParaRPr kumimoji="0" lang="en-US" altLang="zh-CN" sz="10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6" name="组合 55"/>
          <p:cNvGrpSpPr/>
          <p:nvPr/>
        </p:nvGrpSpPr>
        <p:grpSpPr>
          <a:xfrm>
            <a:off x="1007951" y="3765708"/>
            <a:ext cx="3639718" cy="1026445"/>
            <a:chOff x="6923010" y="3914055"/>
            <a:chExt cx="3639718" cy="1026445"/>
          </a:xfrm>
        </p:grpSpPr>
        <p:sp>
          <p:nvSpPr>
            <p:cNvPr id="53" name="Text Box 18"/>
            <p:cNvSpPr txBox="1">
              <a:spLocks noChangeArrowheads="1"/>
            </p:cNvSpPr>
            <p:nvPr/>
          </p:nvSpPr>
          <p:spPr bwMode="auto">
            <a:xfrm>
              <a:off x="6923010" y="4417280"/>
              <a:ext cx="845103"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R1</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140550" y="3914055"/>
              <a:ext cx="541201" cy="442800"/>
            </a:xfrm>
            <a:prstGeom prst="rect">
              <a:avLst/>
            </a:prstGeom>
            <a:noFill/>
            <a:ln>
              <a:noFill/>
            </a:ln>
          </p:spPr>
        </p:pic>
        <p:pic>
          <p:nvPicPr>
            <p:cNvPr id="48" name="Picture 2" descr="G:\做的项目\公共\扁平图标切换\更新2015_01_21\oss扁平图标库2015_01_21更新-04.png"/>
            <p:cNvPicPr>
              <a:picLocks noChangeAspect="1" noChangeArrowheads="1"/>
            </p:cNvPicPr>
            <p:nvPr/>
          </p:nvPicPr>
          <p:blipFill>
            <a:blip r:embed="rId3" cstate="print">
              <a:duotone>
                <a:schemeClr val="accent2">
                  <a:shade val="45000"/>
                  <a:satMod val="135000"/>
                </a:schemeClr>
                <a:prstClr val="white"/>
              </a:duotone>
            </a:blip>
            <a:stretch>
              <a:fillRect/>
            </a:stretch>
          </p:blipFill>
          <p:spPr bwMode="auto">
            <a:xfrm>
              <a:off x="9766735" y="3926311"/>
              <a:ext cx="541201" cy="442800"/>
            </a:xfrm>
            <a:prstGeom prst="rect">
              <a:avLst/>
            </a:prstGeom>
            <a:noFill/>
            <a:ln>
              <a:noFill/>
            </a:ln>
          </p:spPr>
        </p:pic>
        <p:cxnSp>
          <p:nvCxnSpPr>
            <p:cNvPr id="49" name="直接连接符 48"/>
            <p:cNvCxnSpPr>
              <a:stCxn id="39" idx="3"/>
              <a:endCxn id="48" idx="1"/>
            </p:cNvCxnSpPr>
            <p:nvPr/>
          </p:nvCxnSpPr>
          <p:spPr bwMode="auto">
            <a:xfrm>
              <a:off x="7681751" y="4135455"/>
              <a:ext cx="208498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2" name="文本框 51"/>
            <p:cNvSpPr txBox="1"/>
            <p:nvPr/>
          </p:nvSpPr>
          <p:spPr>
            <a:xfrm>
              <a:off x="7759272" y="4147711"/>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1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Text Box 18"/>
            <p:cNvSpPr txBox="1">
              <a:spLocks noChangeArrowheads="1"/>
            </p:cNvSpPr>
            <p:nvPr/>
          </p:nvSpPr>
          <p:spPr bwMode="auto">
            <a:xfrm>
              <a:off x="9613429" y="4417280"/>
              <a:ext cx="949299"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DR</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10.0.12.2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 name="文本框 15"/>
          <p:cNvSpPr txBox="1"/>
          <p:nvPr/>
        </p:nvSpPr>
        <p:spPr>
          <a:xfrm>
            <a:off x="450556" y="1240809"/>
            <a:ext cx="5645444" cy="553998"/>
          </a:xfrm>
          <a:prstGeom prst="rect">
            <a:avLst/>
          </a:prstGeom>
          <a:noFill/>
        </p:spPr>
        <p:txBody>
          <a:bodyPr wrap="square" rtlCol="0">
            <a:spAutoFit/>
          </a:bodyPr>
          <a:lstStyle>
            <a:defPPr>
              <a:defRPr lang="en-US"/>
            </a:defPPr>
            <a:lvl1pPr>
              <a:defRPr sz="1200"/>
            </a:lvl1pPr>
          </a:lstStyle>
          <a:p>
            <a:pPr marL="342900" indent="-342900" fontAlgn="ctr">
              <a:lnSpc>
                <a:spcPct val="125000"/>
              </a:lnSpc>
              <a:buFont typeface="+mj-lt"/>
              <a:buAutoNum type="arabicPeriod"/>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R1 takes itself as the root and checks the Router-LSA. For a non-</a:t>
            </a:r>
            <a:r>
              <a:rPr lang="en-US" dirty="0" err="1" smtClean="0">
                <a:latin typeface="Huawei Sans" panose="020C0503030203020204" pitchFamily="34" charset="0"/>
                <a:ea typeface="方正兰亭黑简体" panose="02000000000000000000" pitchFamily="2" charset="-122"/>
                <a:sym typeface="Huawei Sans" panose="020C0503030203020204" pitchFamily="34" charset="0"/>
              </a:rPr>
              <a:t>StubNet</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link, R1 adds the link ID to the candidate list and records the path cost.</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a:xfrm>
            <a:off x="450555" y="3161578"/>
            <a:ext cx="5786615" cy="553998"/>
          </a:xfrm>
          <a:prstGeom prst="rect">
            <a:avLst/>
          </a:prstGeom>
          <a:noFill/>
        </p:spPr>
        <p:txBody>
          <a:bodyPr wrap="square" rtlCol="0">
            <a:spAutoFit/>
          </a:bodyPr>
          <a:lstStyle>
            <a:defPPr>
              <a:defRPr lang="en-US"/>
            </a:defPPr>
            <a:lvl1pPr>
              <a:defRPr sz="1200"/>
            </a:lvl1pPr>
          </a:lstStyle>
          <a:p>
            <a:pPr marL="342900" indent="-342900" fontAlgn="ctr">
              <a:lnSpc>
                <a:spcPct val="125000"/>
              </a:lnSpc>
              <a:buFont typeface="+mj-lt"/>
              <a:buAutoNum type="arabicPeriod" startAt="2"/>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R1 moves the candidate with the lowest total path cost from the candidate list to the SPF </a:t>
            </a:r>
            <a:r>
              <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rPr>
              <a:t>tree</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and deletes the candidate from the candidate list.</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5" name="表格 44"/>
          <p:cNvGraphicFramePr>
            <a:graphicFrameLocks noGrp="1"/>
          </p:cNvGraphicFramePr>
          <p:nvPr>
            <p:extLst>
              <p:ext uri="{D42A27DB-BD31-4B8C-83A1-F6EECF244321}">
                <p14:modId xmlns:p14="http://schemas.microsoft.com/office/powerpoint/2010/main" val="3173163240"/>
              </p:ext>
            </p:extLst>
          </p:nvPr>
        </p:nvGraphicFramePr>
        <p:xfrm>
          <a:off x="869757" y="4809361"/>
          <a:ext cx="4756162" cy="1037026"/>
        </p:xfrm>
        <a:graphic>
          <a:graphicData uri="http://schemas.openxmlformats.org/drawingml/2006/table">
            <a:tbl>
              <a:tblPr firstRow="1" bandRow="1"/>
              <a:tblGrid>
                <a:gridCol w="1940773"/>
                <a:gridCol w="1463159"/>
                <a:gridCol w="1352230"/>
              </a:tblGrid>
              <a:tr h="349920">
                <a:tc>
                  <a:txBody>
                    <a:bodyPr/>
                    <a:lstStyle/>
                    <a:p>
                      <a:pPr marL="0" algn="ctr" defTabSz="914034" rtl="0" eaLnBrk="1" fontAlgn="ctr" latinLnBrk="0" hangingPunct="1"/>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Candidate List</a:t>
                      </a:r>
                      <a:endParaRPr lang="en-US" altLang="zh-CN" sz="1200" b="1" kern="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marL="0" algn="ctr" defTabSz="914034" rtl="0" eaLnBrk="1" fontAlgn="ctr" latinLnBrk="0" hangingPunct="1"/>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Total Candidate Cost</a:t>
                      </a:r>
                      <a:endParaRPr lang="en-US" altLang="zh-CN" sz="1200" b="1" kern="1200" dirty="0" smtClean="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marL="0" algn="ctr" defTabSz="914034" rtl="0" eaLnBrk="1" fontAlgn="ctr" latinLnBrk="0" hangingPunct="1"/>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Root/Parent Node</a:t>
                      </a:r>
                      <a:endParaRPr lang="en-US" altLang="zh-CN" sz="1200" b="1" kern="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r>
              <a:tr h="289913">
                <a:tc>
                  <a:txBody>
                    <a:bodyPr/>
                    <a:lstStyle/>
                    <a:p>
                      <a:pPr marL="0" algn="ctr" defTabSz="914034" rtl="0" eaLnBrk="1" fontAlgn="ctr" latinLnBrk="0" hangingPunct="1"/>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10.0.12.2</a:t>
                      </a:r>
                      <a:endParaRPr lang="en-US" altLang="zh-CN" sz="1200" kern="1200" dirty="0">
                        <a:solidFill>
                          <a:schemeClr val="bg1">
                            <a:lumMod val="50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c>
                  <a:txBody>
                    <a:bodyPr/>
                    <a:lstStyle/>
                    <a:p>
                      <a:pPr marL="0" algn="ctr" defTabSz="914034" rtl="0" eaLnBrk="1" fontAlgn="ctr" latinLnBrk="0" hangingPunct="1"/>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kern="1200" dirty="0">
                        <a:solidFill>
                          <a:schemeClr val="bg1">
                            <a:lumMod val="50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c>
                  <a:txBody>
                    <a:bodyPr/>
                    <a:lstStyle/>
                    <a:p>
                      <a:pPr marL="0" algn="ctr" defTabSz="914034" rtl="0" eaLnBrk="1" fontAlgn="ctr" latinLnBrk="0" hangingPunct="1"/>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200" kern="1200" dirty="0">
                        <a:solidFill>
                          <a:schemeClr val="bg1">
                            <a:lumMod val="50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r>
              <a:tr h="289913">
                <a:tc>
                  <a:txBody>
                    <a:bodyPr/>
                    <a:lstStyle/>
                    <a:p>
                      <a:pPr marL="0" algn="ctr" defTabSz="914034" rtl="0" eaLnBrk="1" fontAlgn="ctr" latinLnBrk="0" hangingPunct="1"/>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2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c>
                  <a:txBody>
                    <a:bodyPr/>
                    <a:lstStyle/>
                    <a:p>
                      <a:pPr marL="0" algn="ctr" defTabSz="914034" rtl="0" eaLnBrk="1" fontAlgn="ctr" latinLnBrk="0" hangingPunct="1"/>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48</a:t>
                      </a:r>
                      <a:endParaRPr lang="en-US" altLang="zh-CN" sz="12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c>
                  <a:txBody>
                    <a:bodyPr/>
                    <a:lstStyle/>
                    <a:p>
                      <a:pPr marL="0" algn="ctr" defTabSz="914034" rtl="0" eaLnBrk="1" fontAlgn="ctr" latinLnBrk="0" hangingPunct="1"/>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2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r>
            </a:tbl>
          </a:graphicData>
        </a:graphic>
      </p:graphicFrame>
      <p:cxnSp>
        <p:nvCxnSpPr>
          <p:cNvPr id="59" name="直接连接符 58"/>
          <p:cNvCxnSpPr>
            <a:endCxn id="32" idx="1"/>
          </p:cNvCxnSpPr>
          <p:nvPr/>
        </p:nvCxnSpPr>
        <p:spPr bwMode="auto">
          <a:xfrm>
            <a:off x="5625919" y="2812341"/>
            <a:ext cx="1647111" cy="1124530"/>
          </a:xfrm>
          <a:prstGeom prst="line">
            <a:avLst/>
          </a:prstGeom>
          <a:solidFill>
            <a:schemeClr val="accent1"/>
          </a:solidFill>
          <a:ln w="28575" cap="flat" cmpd="sng" algn="ctr">
            <a:solidFill>
              <a:srgbClr val="EC7061"/>
            </a:solidFill>
            <a:prstDash val="sysDot"/>
            <a:round/>
            <a:headEnd type="none" w="med" len="med"/>
            <a:tailEnd type="none" w="med" len="med"/>
          </a:ln>
          <a:effectLst/>
        </p:spPr>
      </p:cxnSp>
      <p:grpSp>
        <p:nvGrpSpPr>
          <p:cNvPr id="61" name="组合 60"/>
          <p:cNvGrpSpPr/>
          <p:nvPr/>
        </p:nvGrpSpPr>
        <p:grpSpPr>
          <a:xfrm>
            <a:off x="9444204" y="152813"/>
            <a:ext cx="2066885" cy="216002"/>
            <a:chOff x="9444204" y="152813"/>
            <a:chExt cx="2066885" cy="216002"/>
          </a:xfrm>
        </p:grpSpPr>
        <p:sp>
          <p:nvSpPr>
            <p:cNvPr id="62" name="五边形 61"/>
            <p:cNvSpPr/>
            <p:nvPr/>
          </p:nvSpPr>
          <p:spPr bwMode="auto">
            <a:xfrm>
              <a:off x="9444204" y="152815"/>
              <a:ext cx="108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Phase 1</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燕尾形 63"/>
            <p:cNvSpPr/>
            <p:nvPr/>
          </p:nvSpPr>
          <p:spPr bwMode="auto">
            <a:xfrm>
              <a:off x="10431089" y="152813"/>
              <a:ext cx="108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Phase 2</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3" name="文本框 32"/>
          <p:cNvSpPr txBox="1"/>
          <p:nvPr/>
        </p:nvSpPr>
        <p:spPr bwMode="auto">
          <a:xfrm>
            <a:off x="9616980" y="4846409"/>
            <a:ext cx="1567098" cy="531835"/>
          </a:xfrm>
          <a:prstGeom prst="rect">
            <a:avLst/>
          </a:prstGeom>
          <a:solidFill>
            <a:srgbClr val="F4FBFE"/>
          </a:solidFill>
          <a:ln w="9525">
            <a:solidFill>
              <a:srgbClr val="99DFF9"/>
            </a:solidFill>
            <a:miter lim="800000"/>
            <a:headEnd/>
            <a:tailEnd/>
          </a:ln>
        </p:spPr>
        <p:txBody>
          <a:bodyPr vert="horz" wrap="square" lIns="99980" tIns="49986" rIns="99980" bIns="49986" rtlCol="0">
            <a:spAutoFit/>
          </a:bodyPr>
          <a:lstStyle>
            <a:defPPr>
              <a:defRPr lang="en-US"/>
            </a:defPPr>
            <a:lvl1pPr algn="ctr" defTabSz="1001649" eaLnBrk="0" hangingPunct="0">
              <a:defRPr sz="1400">
                <a:solidFill>
                  <a:srgbClr val="000000"/>
                </a:solidFill>
                <a:latin typeface="Arial"/>
                <a:cs typeface="Arial" pitchFamily="34" charset="0"/>
              </a:defRPr>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First route prefix</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10.0.13.0/24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椭圆 59"/>
          <p:cNvSpPr>
            <a:spLocks noChangeAspect="1"/>
          </p:cNvSpPr>
          <p:nvPr/>
        </p:nvSpPr>
        <p:spPr>
          <a:xfrm>
            <a:off x="9488659" y="4739361"/>
            <a:ext cx="211450" cy="214096"/>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4" name="表格 33"/>
          <p:cNvGraphicFramePr>
            <a:graphicFrameLocks noGrp="1"/>
          </p:cNvGraphicFramePr>
          <p:nvPr>
            <p:extLst>
              <p:ext uri="{D42A27DB-BD31-4B8C-83A1-F6EECF244321}">
                <p14:modId xmlns:p14="http://schemas.microsoft.com/office/powerpoint/2010/main" val="615888199"/>
              </p:ext>
            </p:extLst>
          </p:nvPr>
        </p:nvGraphicFramePr>
        <p:xfrm>
          <a:off x="869757" y="1905332"/>
          <a:ext cx="4756162" cy="1037026"/>
        </p:xfrm>
        <a:graphic>
          <a:graphicData uri="http://schemas.openxmlformats.org/drawingml/2006/table">
            <a:tbl>
              <a:tblPr firstRow="1" bandRow="1"/>
              <a:tblGrid>
                <a:gridCol w="1940773"/>
                <a:gridCol w="1463159"/>
                <a:gridCol w="1352230"/>
              </a:tblGrid>
              <a:tr h="349920">
                <a:tc>
                  <a:txBody>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Candidate List</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Total Candidate Cost</a:t>
                      </a:r>
                      <a:endParaRPr lang="en-US" altLang="zh-CN"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Root/Parent Node</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r>
              <a:tr h="289913">
                <a:tc>
                  <a:txBody>
                    <a:bodyPr/>
                    <a:lstStyle/>
                    <a:p>
                      <a:pPr algn="ctr"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10.0.12.2</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c>
                  <a:txBody>
                    <a:bodyPr/>
                    <a:lstStyle/>
                    <a:p>
                      <a:pPr algn="ctr"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c>
                  <a:txBody>
                    <a:bodyPr/>
                    <a:lstStyle/>
                    <a:p>
                      <a:pPr algn="ctr"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r>
              <a:tr h="289913">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48</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6931428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Setting Up an SPF Tree (2)</a:t>
            </a:r>
            <a:endParaRPr lang="en-US" altLang="zh-CN" dirty="0">
              <a:sym typeface="Huawei Sans" panose="020C0503030203020204" pitchFamily="34" charset="0"/>
            </a:endParaRPr>
          </a:p>
        </p:txBody>
      </p:sp>
      <p:grpSp>
        <p:nvGrpSpPr>
          <p:cNvPr id="56" name="组合 55"/>
          <p:cNvGrpSpPr/>
          <p:nvPr/>
        </p:nvGrpSpPr>
        <p:grpSpPr>
          <a:xfrm>
            <a:off x="1018943" y="4137115"/>
            <a:ext cx="4151281" cy="1026445"/>
            <a:chOff x="6923010" y="3914055"/>
            <a:chExt cx="4151281" cy="1026445"/>
          </a:xfrm>
        </p:grpSpPr>
        <p:sp>
          <p:nvSpPr>
            <p:cNvPr id="53" name="Text Box 18"/>
            <p:cNvSpPr txBox="1">
              <a:spLocks noChangeArrowheads="1"/>
            </p:cNvSpPr>
            <p:nvPr/>
          </p:nvSpPr>
          <p:spPr bwMode="auto">
            <a:xfrm>
              <a:off x="6923010" y="4417280"/>
              <a:ext cx="845103"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R1</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140550" y="3914055"/>
              <a:ext cx="541201" cy="442800"/>
            </a:xfrm>
            <a:prstGeom prst="rect">
              <a:avLst/>
            </a:prstGeom>
            <a:noFill/>
            <a:ln>
              <a:noFill/>
            </a:ln>
          </p:spPr>
        </p:pic>
        <p:pic>
          <p:nvPicPr>
            <p:cNvPr id="48" name="Picture 2" descr="G:\做的项目\公共\扁平图标切换\更新2015_01_21\oss扁平图标库2015_01_21更新-04.png"/>
            <p:cNvPicPr>
              <a:picLocks noChangeAspect="1" noChangeArrowheads="1"/>
            </p:cNvPicPr>
            <p:nvPr/>
          </p:nvPicPr>
          <p:blipFill>
            <a:blip r:embed="rId3" cstate="print">
              <a:duotone>
                <a:schemeClr val="accent2">
                  <a:shade val="45000"/>
                  <a:satMod val="135000"/>
                </a:schemeClr>
                <a:prstClr val="white"/>
              </a:duotone>
            </a:blip>
            <a:stretch>
              <a:fillRect/>
            </a:stretch>
          </p:blipFill>
          <p:spPr bwMode="auto">
            <a:xfrm>
              <a:off x="8808613" y="3914055"/>
              <a:ext cx="541201" cy="442800"/>
            </a:xfrm>
            <a:prstGeom prst="rect">
              <a:avLst/>
            </a:prstGeom>
            <a:noFill/>
            <a:ln>
              <a:noFill/>
            </a:ln>
          </p:spPr>
        </p:pic>
        <p:cxnSp>
          <p:nvCxnSpPr>
            <p:cNvPr id="49" name="直接连接符 48"/>
            <p:cNvCxnSpPr>
              <a:stCxn id="39" idx="3"/>
              <a:endCxn id="48" idx="1"/>
            </p:cNvCxnSpPr>
            <p:nvPr/>
          </p:nvCxnSpPr>
          <p:spPr bwMode="auto">
            <a:xfrm>
              <a:off x="7681751" y="4135455"/>
              <a:ext cx="112686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2" name="文本框 51"/>
            <p:cNvSpPr txBox="1"/>
            <p:nvPr/>
          </p:nvSpPr>
          <p:spPr>
            <a:xfrm>
              <a:off x="7759272" y="4147711"/>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1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10425171" y="3914055"/>
              <a:ext cx="541201" cy="442800"/>
            </a:xfrm>
            <a:prstGeom prst="rect">
              <a:avLst/>
            </a:prstGeom>
            <a:noFill/>
            <a:ln>
              <a:noFill/>
            </a:ln>
          </p:spPr>
        </p:pic>
        <p:sp>
          <p:nvSpPr>
            <p:cNvPr id="50" name="Text Box 18"/>
            <p:cNvSpPr txBox="1">
              <a:spLocks noChangeArrowheads="1"/>
            </p:cNvSpPr>
            <p:nvPr/>
          </p:nvSpPr>
          <p:spPr bwMode="auto">
            <a:xfrm>
              <a:off x="8664130" y="4417280"/>
              <a:ext cx="949299"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DR</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10.0.12.2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Text Box 18"/>
            <p:cNvSpPr txBox="1">
              <a:spLocks noChangeArrowheads="1"/>
            </p:cNvSpPr>
            <p:nvPr/>
          </p:nvSpPr>
          <p:spPr bwMode="auto">
            <a:xfrm>
              <a:off x="10229188" y="4417280"/>
              <a:ext cx="845103"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R2</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0" name="直接连接符 59"/>
            <p:cNvCxnSpPr>
              <a:stCxn id="48" idx="3"/>
              <a:endCxn id="47" idx="1"/>
            </p:cNvCxnSpPr>
            <p:nvPr/>
          </p:nvCxnSpPr>
          <p:spPr bwMode="auto">
            <a:xfrm>
              <a:off x="9349814" y="4135455"/>
              <a:ext cx="1075357"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3" name="文本框 62"/>
            <p:cNvSpPr txBox="1"/>
            <p:nvPr/>
          </p:nvSpPr>
          <p:spPr>
            <a:xfrm>
              <a:off x="9407617" y="4147711"/>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0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3" name="文本框 42"/>
          <p:cNvSpPr txBox="1"/>
          <p:nvPr/>
        </p:nvSpPr>
        <p:spPr>
          <a:xfrm>
            <a:off x="446087" y="3482943"/>
            <a:ext cx="5868085" cy="553998"/>
          </a:xfrm>
          <a:prstGeom prst="rect">
            <a:avLst/>
          </a:prstGeom>
          <a:noFill/>
        </p:spPr>
        <p:txBody>
          <a:bodyPr wrap="square" rtlCol="0">
            <a:spAutoFit/>
          </a:bodyPr>
          <a:lstStyle>
            <a:defPPr>
              <a:defRPr lang="en-US"/>
            </a:defPPr>
            <a:lvl1pPr>
              <a:defRPr sz="1200"/>
            </a:lvl1pPr>
          </a:lstStyle>
          <a:p>
            <a:pPr marL="342900" indent="-342900" fontAlgn="ctr">
              <a:lnSpc>
                <a:spcPct val="125000"/>
              </a:lnSpc>
              <a:buFont typeface="+mj-lt"/>
              <a:buAutoNum type="arabicPeriod" startAt="4"/>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R1 moves the candidate with the lowest total path cost from the candidate list to the SPF tree, and deletes the candidate from the candidate list.</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a:xfrm>
            <a:off x="446088" y="1240316"/>
            <a:ext cx="5694830" cy="1015663"/>
          </a:xfrm>
          <a:prstGeom prst="rect">
            <a:avLst/>
          </a:prstGeom>
          <a:noFill/>
        </p:spPr>
        <p:txBody>
          <a:bodyPr wrap="square" rtlCol="0">
            <a:spAutoFit/>
          </a:bodyPr>
          <a:lstStyle>
            <a:defPPr>
              <a:defRPr lang="en-US"/>
            </a:defPPr>
            <a:lvl1pPr>
              <a:defRPr sz="1200"/>
            </a:lvl1pPr>
          </a:lstStyle>
          <a:p>
            <a:pPr marL="342900" indent="-342900" fontAlgn="ctr">
              <a:lnSpc>
                <a:spcPct val="125000"/>
              </a:lnSpc>
              <a:buFont typeface="+mj-lt"/>
              <a:buAutoNum type="arabicPeriod" startAt="3"/>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R1 continues to query the Network-LSAs generated by the DR and adds the topology information described in the Network-LSAs to the candidate list. If the node described in the LSAs already exists in the SPF tree, the node does not need to be added to the topology.</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p:cNvSpPr/>
          <p:nvPr/>
        </p:nvSpPr>
        <p:spPr bwMode="auto">
          <a:xfrm>
            <a:off x="6768159" y="1542202"/>
            <a:ext cx="3932093" cy="2571683"/>
          </a:xfrm>
          <a:prstGeom prst="rect">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&lt;R1&gt;display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lsdb</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network 10.0.12.2</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Type	: Network</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Ls id	: 10.0.12.2</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Adv</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rtr</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10.0.2.2  </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Net mask  : 255.255.255.0</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Priority  : Low</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Attached Router</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10.0.2.2</a:t>
            </a:r>
          </a:p>
          <a:p>
            <a:pPr fontAlgn="ctr"/>
            <a:endParaRPr lang="en-US" altLang="zh-CN" sz="14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Attached Router	10.0.1.1</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46" name="矩形 45"/>
          <p:cNvSpPr/>
          <p:nvPr/>
        </p:nvSpPr>
        <p:spPr>
          <a:xfrm>
            <a:off x="6819906" y="3296260"/>
            <a:ext cx="2527851" cy="223972"/>
          </a:xfrm>
          <a:prstGeom prst="rect">
            <a:avLst/>
          </a:prstGeom>
          <a:noFill/>
          <a:ln w="19050" cap="flat" cmpd="sng" algn="ctr">
            <a:solidFill>
              <a:srgbClr val="00B0F0"/>
            </a:solidFill>
            <a:prstDash val="dash"/>
          </a:ln>
          <a:effectLst/>
        </p:spPr>
        <p:txBody>
          <a:bodyPr rtlCol="0" anchor="ctr"/>
          <a:lstStyle/>
          <a:p>
            <a:pPr marL="0" marR="0" indent="0" algn="ctr" defTabSz="914400" eaLnBrk="1" fontAlgn="ctr" latinLnBrk="0" hangingPunct="1">
              <a:lnSpc>
                <a:spcPct val="100000"/>
              </a:lnSpc>
              <a:spcBef>
                <a:spcPct val="0"/>
              </a:spcBef>
              <a:spcAft>
                <a:spcPct val="0"/>
              </a:spcAft>
              <a:buClrTx/>
              <a:buSzTx/>
              <a:buFontTx/>
              <a:buNone/>
              <a:tabLst/>
            </a:pPr>
            <a:endParaRPr kumimoji="0" lang="en-US" altLang="zh-CN" sz="10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5" name="组合 64"/>
          <p:cNvGrpSpPr/>
          <p:nvPr/>
        </p:nvGrpSpPr>
        <p:grpSpPr>
          <a:xfrm>
            <a:off x="9444204" y="152813"/>
            <a:ext cx="2066885" cy="216002"/>
            <a:chOff x="9444204" y="152813"/>
            <a:chExt cx="2066885" cy="216002"/>
          </a:xfrm>
        </p:grpSpPr>
        <p:sp>
          <p:nvSpPr>
            <p:cNvPr id="66" name="五边形 65"/>
            <p:cNvSpPr/>
            <p:nvPr/>
          </p:nvSpPr>
          <p:spPr bwMode="auto">
            <a:xfrm>
              <a:off x="9444204" y="152815"/>
              <a:ext cx="108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Phase 1</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燕尾形 66"/>
            <p:cNvSpPr/>
            <p:nvPr/>
          </p:nvSpPr>
          <p:spPr bwMode="auto">
            <a:xfrm>
              <a:off x="10431089" y="152813"/>
              <a:ext cx="108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Phase 2</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55" name="表格 54"/>
          <p:cNvGraphicFramePr>
            <a:graphicFrameLocks noGrp="1"/>
          </p:cNvGraphicFramePr>
          <p:nvPr>
            <p:extLst>
              <p:ext uri="{D42A27DB-BD31-4B8C-83A1-F6EECF244321}">
                <p14:modId xmlns:p14="http://schemas.microsoft.com/office/powerpoint/2010/main" val="857117481"/>
              </p:ext>
            </p:extLst>
          </p:nvPr>
        </p:nvGraphicFramePr>
        <p:xfrm>
          <a:off x="892550" y="2289943"/>
          <a:ext cx="4736640" cy="1037026"/>
        </p:xfrm>
        <a:graphic>
          <a:graphicData uri="http://schemas.openxmlformats.org/drawingml/2006/table">
            <a:tbl>
              <a:tblPr firstRow="1" bandRow="1">
                <a:tableStyleId>{2D5ABB26-0587-4C30-8999-92F81FD0307C}</a:tableStyleId>
              </a:tblPr>
              <a:tblGrid>
                <a:gridCol w="1932807"/>
                <a:gridCol w="1457153"/>
                <a:gridCol w="1346680"/>
              </a:tblGrid>
              <a:tr h="349920">
                <a:tc>
                  <a:txBody>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Candidate List </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Total Candidate Cost</a:t>
                      </a:r>
                      <a:endParaRPr lang="en-US" altLang="zh-CN"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Root/Parent Node</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r>
              <a:tr h="289913">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48</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r>
              <a:tr h="289913">
                <a:tc>
                  <a:txBody>
                    <a:bodyPr/>
                    <a:lstStyle/>
                    <a:p>
                      <a:pPr algn="ctr"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c>
                  <a:txBody>
                    <a:bodyPr/>
                    <a:lstStyle/>
                    <a:p>
                      <a:pPr algn="ctr"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c>
                  <a:txBody>
                    <a:bodyPr/>
                    <a:lstStyle/>
                    <a:p>
                      <a:pPr algn="ctr"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10.0.12.2</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r>
            </a:tbl>
          </a:graphicData>
        </a:graphic>
      </p:graphicFrame>
      <p:graphicFrame>
        <p:nvGraphicFramePr>
          <p:cNvPr id="57" name="表格 56"/>
          <p:cNvGraphicFramePr>
            <a:graphicFrameLocks noGrp="1"/>
          </p:cNvGraphicFramePr>
          <p:nvPr>
            <p:extLst>
              <p:ext uri="{D42A27DB-BD31-4B8C-83A1-F6EECF244321}">
                <p14:modId xmlns:p14="http://schemas.microsoft.com/office/powerpoint/2010/main" val="2361254888"/>
              </p:ext>
            </p:extLst>
          </p:nvPr>
        </p:nvGraphicFramePr>
        <p:xfrm>
          <a:off x="892550" y="5231219"/>
          <a:ext cx="4736640" cy="1037026"/>
        </p:xfrm>
        <a:graphic>
          <a:graphicData uri="http://schemas.openxmlformats.org/drawingml/2006/table">
            <a:tbl>
              <a:tblPr firstRow="1" bandRow="1">
                <a:tableStyleId>{2D5ABB26-0587-4C30-8999-92F81FD0307C}</a:tableStyleId>
              </a:tblPr>
              <a:tblGrid>
                <a:gridCol w="1932807"/>
                <a:gridCol w="1457153"/>
                <a:gridCol w="1346680"/>
              </a:tblGrid>
              <a:tr h="349920">
                <a:tc>
                  <a:txBody>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Candidate List </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Total Candidate Cost</a:t>
                      </a:r>
                      <a:endParaRPr lang="en-US" altLang="zh-CN"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Root/Parent Node</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r>
              <a:tr h="289913">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48</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r>
              <a:tr h="289913">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1+0</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10.0.12.2</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r>
            </a:tbl>
          </a:graphicData>
        </a:graphic>
      </p:graphicFrame>
      <p:grpSp>
        <p:nvGrpSpPr>
          <p:cNvPr id="16" name="组合 15"/>
          <p:cNvGrpSpPr/>
          <p:nvPr/>
        </p:nvGrpSpPr>
        <p:grpSpPr>
          <a:xfrm>
            <a:off x="9761680" y="2292049"/>
            <a:ext cx="1984233" cy="2592677"/>
            <a:chOff x="9915119" y="4626096"/>
            <a:chExt cx="1984233" cy="2592677"/>
          </a:xfrm>
        </p:grpSpPr>
        <p:sp>
          <p:nvSpPr>
            <p:cNvPr id="33" name="文本框 32"/>
            <p:cNvSpPr txBox="1"/>
            <p:nvPr/>
          </p:nvSpPr>
          <p:spPr bwMode="auto">
            <a:xfrm>
              <a:off x="10052059" y="4688213"/>
              <a:ext cx="1847293" cy="531835"/>
            </a:xfrm>
            <a:prstGeom prst="rect">
              <a:avLst/>
            </a:prstGeom>
            <a:solidFill>
              <a:srgbClr val="F4FBFE"/>
            </a:solidFill>
            <a:ln w="9525">
              <a:solidFill>
                <a:srgbClr val="99DFF9"/>
              </a:solidFill>
              <a:miter lim="800000"/>
              <a:headEnd/>
              <a:tailEnd/>
            </a:ln>
          </p:spPr>
          <p:txBody>
            <a:bodyPr vert="horz" wrap="square" lIns="99980" tIns="49986" rIns="99980" bIns="49986" rtlCol="0">
              <a:spAutoFit/>
            </a:bodyPr>
            <a:lstStyle>
              <a:defPPr>
                <a:defRPr lang="en-US"/>
              </a:defPPr>
              <a:lvl1pPr algn="ctr" defTabSz="1001649" eaLnBrk="0" hangingPunct="0">
                <a:defRPr sz="1400">
                  <a:solidFill>
                    <a:srgbClr val="000000"/>
                  </a:solidFill>
                  <a:latin typeface="Arial"/>
                  <a:cs typeface="Arial" pitchFamily="34" charset="0"/>
                </a:defRPr>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Second route prefix</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10.0.12.0/24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椭圆 67"/>
            <p:cNvSpPr>
              <a:spLocks noChangeAspect="1"/>
            </p:cNvSpPr>
            <p:nvPr/>
          </p:nvSpPr>
          <p:spPr>
            <a:xfrm>
              <a:off x="9915119" y="4626096"/>
              <a:ext cx="211450" cy="214096"/>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auto">
            <a:xfrm>
              <a:off x="10020842" y="5825163"/>
              <a:ext cx="1878510" cy="1393610"/>
            </a:xfrm>
            <a:prstGeom prst="rect">
              <a:avLst/>
            </a:prstGeom>
            <a:solidFill>
              <a:srgbClr val="FFFFCC"/>
            </a:solidFill>
            <a:ln w="9525">
              <a:solidFill>
                <a:srgbClr val="FFC000"/>
              </a:solidFill>
              <a:miter lim="800000"/>
              <a:headEnd/>
              <a:tailEnd/>
            </a:ln>
          </p:spPr>
          <p:txBody>
            <a:bodyPr vert="horz" wrap="square" lIns="99980" tIns="49986" rIns="99980" bIns="49986" rtlCol="0">
              <a:spAutoFit/>
            </a:bodyPr>
            <a:lstStyle>
              <a:defPPr>
                <a:defRPr lang="en-US"/>
              </a:defPPr>
              <a:lvl1pPr algn="ctr" defTabSz="1001649" eaLnBrk="0" hangingPunct="0">
                <a:defRPr sz="1400">
                  <a:solidFill>
                    <a:srgbClr val="000000"/>
                  </a:solidFill>
                  <a:latin typeface="Arial"/>
                  <a:cs typeface="Arial" pitchFamily="34" charset="0"/>
                </a:defRPr>
              </a:lvl1pPr>
            </a:lstStyle>
            <a:p>
              <a:pPr algn="l"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The node does not need to be added to the topology because the node already exists in the SPF tree.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9" name="直接连接符 58"/>
          <p:cNvCxnSpPr>
            <a:endCxn id="46" idx="1"/>
          </p:cNvCxnSpPr>
          <p:nvPr/>
        </p:nvCxnSpPr>
        <p:spPr bwMode="auto">
          <a:xfrm>
            <a:off x="5629190" y="3168122"/>
            <a:ext cx="1190716" cy="240124"/>
          </a:xfrm>
          <a:prstGeom prst="line">
            <a:avLst/>
          </a:prstGeom>
          <a:solidFill>
            <a:schemeClr val="accent1"/>
          </a:solidFill>
          <a:ln w="28575" cap="flat" cmpd="sng" algn="ctr">
            <a:solidFill>
              <a:srgbClr val="EC7061"/>
            </a:solidFill>
            <a:prstDash val="sysDot"/>
            <a:round/>
            <a:headEnd type="none" w="med" len="med"/>
            <a:tailEnd type="none" w="med" len="med"/>
          </a:ln>
          <a:effectLst/>
        </p:spPr>
      </p:cxnSp>
      <p:sp>
        <p:nvSpPr>
          <p:cNvPr id="69" name="矩形 68"/>
          <p:cNvSpPr/>
          <p:nvPr/>
        </p:nvSpPr>
        <p:spPr>
          <a:xfrm>
            <a:off x="6819905" y="2218618"/>
            <a:ext cx="2527851" cy="221572"/>
          </a:xfrm>
          <a:prstGeom prst="rect">
            <a:avLst/>
          </a:prstGeom>
          <a:noFill/>
          <a:ln w="19050" cap="flat" cmpd="sng" algn="ctr">
            <a:solidFill>
              <a:srgbClr val="FFC000"/>
            </a:solidFill>
            <a:prstDash val="dash"/>
          </a:ln>
          <a:effectLst/>
        </p:spPr>
        <p:txBody>
          <a:bodyPr rtlCol="0" anchor="ctr"/>
          <a:lstStyle/>
          <a:p>
            <a:pPr marL="0" marR="0" indent="0" algn="ctr" defTabSz="914400" eaLnBrk="1" fontAlgn="ctr" latinLnBrk="0" hangingPunct="1">
              <a:lnSpc>
                <a:spcPct val="100000"/>
              </a:lnSpc>
              <a:spcBef>
                <a:spcPct val="0"/>
              </a:spcBef>
              <a:spcAft>
                <a:spcPct val="0"/>
              </a:spcAft>
              <a:buClrTx/>
              <a:buSzTx/>
              <a:buFontTx/>
              <a:buNone/>
              <a:tabLst/>
            </a:pPr>
            <a:endParaRPr kumimoji="0" lang="en-US" altLang="zh-CN" sz="10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p:cNvSpPr/>
          <p:nvPr/>
        </p:nvSpPr>
        <p:spPr>
          <a:xfrm>
            <a:off x="6819906" y="2859800"/>
            <a:ext cx="2527850" cy="221572"/>
          </a:xfrm>
          <a:prstGeom prst="rect">
            <a:avLst/>
          </a:prstGeom>
          <a:noFill/>
          <a:ln w="19050" cap="flat" cmpd="sng" algn="ctr">
            <a:solidFill>
              <a:srgbClr val="FFC000"/>
            </a:solidFill>
            <a:prstDash val="dash"/>
          </a:ln>
          <a:effectLst/>
        </p:spPr>
        <p:txBody>
          <a:bodyPr rtlCol="0" anchor="ctr"/>
          <a:lstStyle/>
          <a:p>
            <a:pPr marL="0" marR="0" indent="0" algn="ctr" defTabSz="914400" eaLnBrk="1" fontAlgn="ctr" latinLnBrk="0" hangingPunct="1">
              <a:lnSpc>
                <a:spcPct val="100000"/>
              </a:lnSpc>
              <a:spcBef>
                <a:spcPct val="0"/>
              </a:spcBef>
              <a:spcAft>
                <a:spcPct val="0"/>
              </a:spcAft>
              <a:buClrTx/>
              <a:buSzTx/>
              <a:buFontTx/>
              <a:buNone/>
              <a:tabLst/>
            </a:pPr>
            <a:endParaRPr kumimoji="0" lang="en-US" altLang="zh-CN" sz="10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右大括号 17"/>
          <p:cNvSpPr/>
          <p:nvPr/>
        </p:nvSpPr>
        <p:spPr>
          <a:xfrm>
            <a:off x="9430883" y="2340142"/>
            <a:ext cx="277090" cy="624958"/>
          </a:xfrm>
          <a:prstGeom prst="rightBrace">
            <a:avLst/>
          </a:prstGeom>
          <a:ln w="19050">
            <a:solidFill>
              <a:srgbClr val="FFC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矩形 31"/>
          <p:cNvSpPr/>
          <p:nvPr/>
        </p:nvSpPr>
        <p:spPr>
          <a:xfrm>
            <a:off x="6819906" y="3726380"/>
            <a:ext cx="2527851" cy="223972"/>
          </a:xfrm>
          <a:prstGeom prst="rect">
            <a:avLst/>
          </a:prstGeom>
          <a:noFill/>
          <a:ln w="19050" cap="flat" cmpd="sng" algn="ctr">
            <a:solidFill>
              <a:srgbClr val="EC7061"/>
            </a:solidFill>
            <a:prstDash val="dash"/>
          </a:ln>
          <a:effectLst/>
        </p:spPr>
        <p:txBody>
          <a:bodyPr rtlCol="0" anchor="ctr"/>
          <a:lstStyle/>
          <a:p>
            <a:pPr marL="0" marR="0" indent="0" algn="ctr" defTabSz="914400" eaLnBrk="1" fontAlgn="ctr" latinLnBrk="0" hangingPunct="1">
              <a:lnSpc>
                <a:spcPct val="100000"/>
              </a:lnSpc>
              <a:spcBef>
                <a:spcPct val="0"/>
              </a:spcBef>
              <a:spcAft>
                <a:spcPct val="0"/>
              </a:spcAft>
              <a:buClrTx/>
              <a:buSzTx/>
              <a:buFontTx/>
              <a:buNone/>
              <a:tabLst/>
            </a:pPr>
            <a:endParaRPr kumimoji="0" lang="en-US" altLang="zh-CN" sz="1000" b="0" i="0" u="none" strike="noStrike" kern="0" cap="none" spc="0" normalizeH="0" baseline="0" noProof="0" dirty="0" smtClean="0">
              <a:ln>
                <a:noFill/>
              </a:ln>
              <a:solidFill>
                <a:srgbClr val="C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连接符 34"/>
          <p:cNvCxnSpPr>
            <a:stCxn id="32" idx="3"/>
            <a:endCxn id="34" idx="1"/>
          </p:cNvCxnSpPr>
          <p:nvPr/>
        </p:nvCxnSpPr>
        <p:spPr bwMode="auto">
          <a:xfrm>
            <a:off x="9347757" y="3838366"/>
            <a:ext cx="519646" cy="349555"/>
          </a:xfrm>
          <a:prstGeom prst="line">
            <a:avLst/>
          </a:prstGeom>
          <a:solidFill>
            <a:schemeClr val="accent1"/>
          </a:solidFill>
          <a:ln w="28575" cap="flat" cmpd="sng" algn="ctr">
            <a:solidFill>
              <a:srgbClr val="EC7061"/>
            </a:solidFill>
            <a:prstDash val="solid"/>
            <a:round/>
            <a:headEnd type="none" w="med" len="med"/>
            <a:tailEnd type="none" w="med" len="med"/>
          </a:ln>
          <a:effectLst/>
        </p:spPr>
      </p:cxnSp>
    </p:spTree>
    <p:extLst>
      <p:ext uri="{BB962C8B-B14F-4D97-AF65-F5344CB8AC3E}">
        <p14:creationId xmlns:p14="http://schemas.microsoft.com/office/powerpoint/2010/main" val="127072487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Setting Up an SPF Tree (3)</a:t>
            </a:r>
            <a:endParaRPr lang="en-US" altLang="zh-CN" dirty="0">
              <a:sym typeface="Huawei Sans" panose="020C0503030203020204" pitchFamily="34" charset="0"/>
            </a:endParaRPr>
          </a:p>
        </p:txBody>
      </p:sp>
      <p:grpSp>
        <p:nvGrpSpPr>
          <p:cNvPr id="49" name="组合 48"/>
          <p:cNvGrpSpPr/>
          <p:nvPr/>
        </p:nvGrpSpPr>
        <p:grpSpPr>
          <a:xfrm>
            <a:off x="7129308" y="1294872"/>
            <a:ext cx="3162432" cy="5009443"/>
            <a:chOff x="699706" y="1372306"/>
            <a:chExt cx="3162432" cy="5009443"/>
          </a:xfrm>
        </p:grpSpPr>
        <p:sp>
          <p:nvSpPr>
            <p:cNvPr id="4" name="矩形 3"/>
            <p:cNvSpPr/>
            <p:nvPr/>
          </p:nvSpPr>
          <p:spPr bwMode="auto">
            <a:xfrm>
              <a:off x="699706" y="1372306"/>
              <a:ext cx="3162432" cy="5009443"/>
            </a:xfrm>
            <a:prstGeom prst="rect">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&lt;R1&gt;display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lsdb</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router 10.0.2.2</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 Router</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Ls id     : 10.0.2.2</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Adv</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rtr</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10.0.2.2  </a:t>
              </a:r>
            </a:p>
            <a:p>
              <a:pPr fontAlgn="ct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 Link ID: 10.0.235.2   </a:t>
              </a:r>
            </a:p>
            <a:p>
              <a:pPr font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Data   : 10.0.235.2   </a:t>
              </a:r>
            </a:p>
            <a:p>
              <a:pPr font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Link Type: </a:t>
              </a:r>
              <a:r>
                <a:rPr lang="en-US" altLang="zh-CN" sz="1200" dirty="0" err="1">
                  <a:latin typeface="Huawei Sans" panose="020C0503030203020204" pitchFamily="34" charset="0"/>
                  <a:ea typeface="方正兰亭黑简体" panose="02000000000000000000" pitchFamily="2" charset="-122"/>
                  <a:sym typeface="Huawei Sans" panose="020C0503030203020204" pitchFamily="34" charset="0"/>
                </a:rPr>
                <a:t>TransNet</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Metric :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a:t>
              </a:r>
            </a:p>
            <a:p>
              <a:pPr fontAlgn="ct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Link ID: 10.0.4.4      </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Data   : 10.0.24.2    </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Link Type: P-2-P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Metric : 48</a:t>
              </a:r>
            </a:p>
            <a:p>
              <a:pPr fontAlgn="ct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 Link ID: 10.0.12.2    </a:t>
              </a:r>
            </a:p>
            <a:p>
              <a:pPr font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Data   : 10.0.12.2    </a:t>
              </a:r>
            </a:p>
            <a:p>
              <a:pPr font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Link Type: </a:t>
              </a:r>
              <a:r>
                <a:rPr lang="en-US" altLang="zh-CN" sz="1200" dirty="0" err="1">
                  <a:latin typeface="Huawei Sans" panose="020C0503030203020204" pitchFamily="34" charset="0"/>
                  <a:ea typeface="方正兰亭黑简体" panose="02000000000000000000" pitchFamily="2" charset="-122"/>
                  <a:sym typeface="Huawei Sans" panose="020C0503030203020204" pitchFamily="34" charset="0"/>
                </a:rPr>
                <a:t>TransNet</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Metric :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a:t>
              </a:r>
            </a:p>
            <a:p>
              <a:pPr fontAlgn="ct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Link ID: 10.0.24.0    </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Data   : 255.255.255.0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Link Type: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StubNet</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Metric : 48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Priority : Low</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a:xfrm>
              <a:off x="834266" y="2483142"/>
              <a:ext cx="2462310" cy="811985"/>
            </a:xfrm>
            <a:prstGeom prst="rect">
              <a:avLst/>
            </a:prstGeom>
            <a:noFill/>
            <a:ln w="19050" cap="flat" cmpd="sng" algn="ctr">
              <a:solidFill>
                <a:srgbClr val="00B0F0"/>
              </a:solidFill>
              <a:prstDash val="dash"/>
            </a:ln>
            <a:effectLst/>
          </p:spPr>
          <p:txBody>
            <a:bodyPr rtlCol="0" anchor="ctr"/>
            <a:lstStyle/>
            <a:p>
              <a:pPr marL="0" marR="0" indent="0" algn="ctr" defTabSz="914400" eaLnBrk="1" fontAlgn="ctr" latinLnBrk="0" hangingPunct="1">
                <a:lnSpc>
                  <a:spcPct val="100000"/>
                </a:lnSpc>
                <a:spcBef>
                  <a:spcPct val="0"/>
                </a:spcBef>
                <a:spcAft>
                  <a:spcPct val="0"/>
                </a:spcAft>
                <a:buClrTx/>
                <a:buSzTx/>
                <a:buFontTx/>
                <a:buNone/>
                <a:tabLst/>
              </a:pPr>
              <a:endParaRPr kumimoji="0" lang="en-US" altLang="zh-CN" sz="10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a:xfrm>
              <a:off x="834266" y="3390171"/>
              <a:ext cx="2462310" cy="811985"/>
            </a:xfrm>
            <a:prstGeom prst="rect">
              <a:avLst/>
            </a:prstGeom>
            <a:noFill/>
            <a:ln w="19050" cap="flat" cmpd="sng" algn="ctr">
              <a:solidFill>
                <a:srgbClr val="00B0F0"/>
              </a:solidFill>
              <a:prstDash val="dash"/>
            </a:ln>
            <a:effectLst/>
          </p:spPr>
          <p:txBody>
            <a:bodyPr rtlCol="0" anchor="ctr"/>
            <a:lstStyle/>
            <a:p>
              <a:pPr marL="0" marR="0" indent="0" algn="ctr" defTabSz="914400" eaLnBrk="1" fontAlgn="ctr" latinLnBrk="0" hangingPunct="1">
                <a:lnSpc>
                  <a:spcPct val="100000"/>
                </a:lnSpc>
                <a:spcBef>
                  <a:spcPct val="0"/>
                </a:spcBef>
                <a:spcAft>
                  <a:spcPct val="0"/>
                </a:spcAft>
                <a:buClrTx/>
                <a:buSzTx/>
                <a:buFontTx/>
                <a:buNone/>
                <a:tabLst/>
              </a:pPr>
              <a:endParaRPr kumimoji="0" lang="en-US" altLang="zh-CN" sz="10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a:xfrm>
              <a:off x="834266" y="4295271"/>
              <a:ext cx="2462310" cy="811985"/>
            </a:xfrm>
            <a:prstGeom prst="rect">
              <a:avLst/>
            </a:prstGeom>
            <a:noFill/>
            <a:ln w="19050" cap="flat" cmpd="sng" algn="ctr">
              <a:solidFill>
                <a:srgbClr val="EC7061"/>
              </a:solidFill>
              <a:prstDash val="dash"/>
            </a:ln>
            <a:effectLst/>
          </p:spPr>
          <p:txBody>
            <a:bodyPr rtlCol="0" anchor="ctr"/>
            <a:lstStyle/>
            <a:p>
              <a:pPr marL="0" marR="0" indent="0" algn="ctr" defTabSz="914400" eaLnBrk="1" fontAlgn="ctr" latinLnBrk="0" hangingPunct="1">
                <a:lnSpc>
                  <a:spcPct val="100000"/>
                </a:lnSpc>
                <a:spcBef>
                  <a:spcPct val="0"/>
                </a:spcBef>
                <a:spcAft>
                  <a:spcPct val="0"/>
                </a:spcAft>
                <a:buClrTx/>
                <a:buSzTx/>
                <a:buFontTx/>
                <a:buNone/>
                <a:tabLst/>
              </a:pPr>
              <a:endParaRPr kumimoji="0" lang="en-US" altLang="zh-CN" sz="10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7"/>
            <p:cNvSpPr/>
            <p:nvPr/>
          </p:nvSpPr>
          <p:spPr>
            <a:xfrm>
              <a:off x="834266" y="5232629"/>
              <a:ext cx="2462310" cy="990104"/>
            </a:xfrm>
            <a:prstGeom prst="rect">
              <a:avLst/>
            </a:prstGeom>
            <a:noFill/>
            <a:ln w="19050" cap="flat" cmpd="sng" algn="ctr">
              <a:solidFill>
                <a:srgbClr val="FFC000"/>
              </a:solidFill>
              <a:prstDash val="dash"/>
            </a:ln>
            <a:effectLst/>
          </p:spPr>
          <p:txBody>
            <a:bodyPr rtlCol="0" anchor="ctr"/>
            <a:lstStyle/>
            <a:p>
              <a:pPr marL="0" marR="0" indent="0" algn="ctr" defTabSz="914400" eaLnBrk="1" fontAlgn="ctr" latinLnBrk="0" hangingPunct="1">
                <a:lnSpc>
                  <a:spcPct val="100000"/>
                </a:lnSpc>
                <a:spcBef>
                  <a:spcPct val="0"/>
                </a:spcBef>
                <a:spcAft>
                  <a:spcPct val="0"/>
                </a:spcAft>
                <a:buClrTx/>
                <a:buSzTx/>
                <a:buFontTx/>
                <a:buNone/>
                <a:tabLst/>
              </a:pPr>
              <a:endParaRPr kumimoji="0" lang="en-US" altLang="zh-CN" sz="10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9" name="表格 8"/>
          <p:cNvGraphicFramePr>
            <a:graphicFrameLocks noGrp="1"/>
          </p:cNvGraphicFramePr>
          <p:nvPr>
            <p:extLst>
              <p:ext uri="{D42A27DB-BD31-4B8C-83A1-F6EECF244321}">
                <p14:modId xmlns:p14="http://schemas.microsoft.com/office/powerpoint/2010/main" val="2068888106"/>
              </p:ext>
            </p:extLst>
          </p:nvPr>
        </p:nvGraphicFramePr>
        <p:xfrm>
          <a:off x="874617" y="1763191"/>
          <a:ext cx="4756162" cy="1280160"/>
        </p:xfrm>
        <a:graphic>
          <a:graphicData uri="http://schemas.openxmlformats.org/drawingml/2006/table">
            <a:tbl>
              <a:tblPr firstRow="1" bandRow="1"/>
              <a:tblGrid>
                <a:gridCol w="1940773"/>
                <a:gridCol w="1463159"/>
                <a:gridCol w="1352230"/>
              </a:tblGrid>
              <a:tr h="154763">
                <a:tc>
                  <a:txBody>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Candidate List</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solidFill>
                      <a:srgbClr val="00B0F0"/>
                    </a:solidFill>
                  </a:tcPr>
                </a:tc>
                <a:tc>
                  <a:txBody>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Total Candidate Cost</a:t>
                      </a:r>
                      <a:endParaRPr lang="en-US" altLang="zh-CN"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solidFill>
                      <a:srgbClr val="00B0F0"/>
                    </a:solidFill>
                  </a:tcPr>
                </a:tc>
                <a:tc>
                  <a:txBody>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Root/Parent Node</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solidFill>
                      <a:srgbClr val="00B0F0"/>
                    </a:solidFill>
                  </a:tcPr>
                </a:tc>
              </a:tr>
              <a:tr h="0">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48</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r>
              <a:tr h="0">
                <a:tc>
                  <a:txBody>
                    <a:bodyPr/>
                    <a:lstStyle/>
                    <a:p>
                      <a:pPr algn="ctr"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10.0.235.2</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c>
                  <a:txBody>
                    <a:bodyPr/>
                    <a:lstStyle/>
                    <a:p>
                      <a:pPr algn="ctr"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1+0+1</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c>
                  <a:txBody>
                    <a:bodyPr/>
                    <a:lstStyle/>
                    <a:p>
                      <a:pPr algn="ctr"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r>
              <a:tr h="0">
                <a:tc>
                  <a:txBody>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10.0.4.4</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1+0+48</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r>
            </a:tbl>
          </a:graphicData>
        </a:graphic>
      </p:graphicFrame>
      <p:grpSp>
        <p:nvGrpSpPr>
          <p:cNvPr id="30" name="组合 29"/>
          <p:cNvGrpSpPr/>
          <p:nvPr/>
        </p:nvGrpSpPr>
        <p:grpSpPr>
          <a:xfrm>
            <a:off x="672969" y="3485841"/>
            <a:ext cx="5100833" cy="1555052"/>
            <a:chOff x="4077879" y="3784962"/>
            <a:chExt cx="5100833" cy="1555052"/>
          </a:xfrm>
        </p:grpSpPr>
        <p:sp>
          <p:nvSpPr>
            <p:cNvPr id="11" name="Text Box 18"/>
            <p:cNvSpPr txBox="1">
              <a:spLocks noChangeArrowheads="1"/>
            </p:cNvSpPr>
            <p:nvPr/>
          </p:nvSpPr>
          <p:spPr bwMode="auto">
            <a:xfrm>
              <a:off x="4077879" y="4352856"/>
              <a:ext cx="845103"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R1</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295419" y="3796469"/>
              <a:ext cx="541201" cy="442800"/>
            </a:xfrm>
            <a:prstGeom prst="rect">
              <a:avLst/>
            </a:prstGeom>
            <a:noFill/>
            <a:ln>
              <a:noFill/>
            </a:ln>
          </p:spPr>
        </p:pic>
        <p:pic>
          <p:nvPicPr>
            <p:cNvPr id="13" name="Picture 2" descr="G:\做的项目\公共\扁平图标切换\更新2015_01_21\oss扁平图标库2015_01_21更新-04.png"/>
            <p:cNvPicPr>
              <a:picLocks noChangeAspect="1" noChangeArrowheads="1"/>
            </p:cNvPicPr>
            <p:nvPr/>
          </p:nvPicPr>
          <p:blipFill>
            <a:blip r:embed="rId3" cstate="print">
              <a:duotone>
                <a:schemeClr val="accent2">
                  <a:shade val="45000"/>
                  <a:satMod val="135000"/>
                </a:schemeClr>
                <a:prstClr val="white"/>
              </a:duotone>
            </a:blip>
            <a:stretch>
              <a:fillRect/>
            </a:stretch>
          </p:blipFill>
          <p:spPr bwMode="auto">
            <a:xfrm>
              <a:off x="5963482" y="3796469"/>
              <a:ext cx="541201" cy="442800"/>
            </a:xfrm>
            <a:prstGeom prst="rect">
              <a:avLst/>
            </a:prstGeom>
            <a:noFill/>
            <a:ln>
              <a:noFill/>
            </a:ln>
          </p:spPr>
        </p:pic>
        <p:cxnSp>
          <p:nvCxnSpPr>
            <p:cNvPr id="14" name="直接连接符 13"/>
            <p:cNvCxnSpPr>
              <a:stCxn id="12" idx="3"/>
              <a:endCxn id="13" idx="1"/>
            </p:cNvCxnSpPr>
            <p:nvPr/>
          </p:nvCxnSpPr>
          <p:spPr bwMode="auto">
            <a:xfrm>
              <a:off x="4836620" y="4017869"/>
              <a:ext cx="112686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5" name="文本框 14"/>
            <p:cNvSpPr txBox="1"/>
            <p:nvPr/>
          </p:nvSpPr>
          <p:spPr>
            <a:xfrm>
              <a:off x="4914141" y="4030125"/>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1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580040" y="3796469"/>
              <a:ext cx="541201" cy="442800"/>
            </a:xfrm>
            <a:prstGeom prst="rect">
              <a:avLst/>
            </a:prstGeom>
            <a:noFill/>
            <a:ln>
              <a:noFill/>
            </a:ln>
          </p:spPr>
        </p:pic>
        <p:sp>
          <p:nvSpPr>
            <p:cNvPr id="17" name="Text Box 18"/>
            <p:cNvSpPr txBox="1">
              <a:spLocks noChangeArrowheads="1"/>
            </p:cNvSpPr>
            <p:nvPr/>
          </p:nvSpPr>
          <p:spPr bwMode="auto">
            <a:xfrm>
              <a:off x="5818999" y="4352856"/>
              <a:ext cx="949299"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DR</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10.0.12.2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Text Box 18"/>
            <p:cNvSpPr txBox="1">
              <a:spLocks noChangeArrowheads="1"/>
            </p:cNvSpPr>
            <p:nvPr/>
          </p:nvSpPr>
          <p:spPr bwMode="auto">
            <a:xfrm>
              <a:off x="8200529" y="3784962"/>
              <a:ext cx="845103"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R2</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 name="直接连接符 18"/>
            <p:cNvCxnSpPr>
              <a:stCxn id="13" idx="3"/>
              <a:endCxn id="16" idx="1"/>
            </p:cNvCxnSpPr>
            <p:nvPr/>
          </p:nvCxnSpPr>
          <p:spPr bwMode="auto">
            <a:xfrm>
              <a:off x="6504683" y="4017869"/>
              <a:ext cx="1075357"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2" name="Picture 2" descr="G:\做的项目\公共\扁平图标切换\更新2015_01_21\oss扁平图标库2015_01_21更新-04.png"/>
            <p:cNvPicPr>
              <a:picLocks noChangeAspect="1" noChangeArrowheads="1"/>
            </p:cNvPicPr>
            <p:nvPr/>
          </p:nvPicPr>
          <p:blipFill>
            <a:blip r:embed="rId3" cstate="print">
              <a:duotone>
                <a:schemeClr val="accent2">
                  <a:shade val="45000"/>
                  <a:satMod val="135000"/>
                </a:schemeClr>
                <a:prstClr val="white"/>
              </a:duotone>
            </a:blip>
            <a:stretch>
              <a:fillRect/>
            </a:stretch>
          </p:blipFill>
          <p:spPr bwMode="auto">
            <a:xfrm>
              <a:off x="7580040" y="4897214"/>
              <a:ext cx="541201" cy="442800"/>
            </a:xfrm>
            <a:prstGeom prst="rect">
              <a:avLst/>
            </a:prstGeom>
            <a:noFill/>
            <a:ln>
              <a:noFill/>
            </a:ln>
          </p:spPr>
        </p:pic>
        <p:cxnSp>
          <p:nvCxnSpPr>
            <p:cNvPr id="23" name="直接连接符 22"/>
            <p:cNvCxnSpPr>
              <a:stCxn id="16" idx="2"/>
              <a:endCxn id="22" idx="0"/>
            </p:cNvCxnSpPr>
            <p:nvPr/>
          </p:nvCxnSpPr>
          <p:spPr bwMode="auto">
            <a:xfrm>
              <a:off x="7850641" y="4239269"/>
              <a:ext cx="0" cy="657945"/>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7" name="Text Box 18"/>
            <p:cNvSpPr txBox="1">
              <a:spLocks noChangeArrowheads="1"/>
            </p:cNvSpPr>
            <p:nvPr/>
          </p:nvSpPr>
          <p:spPr bwMode="auto">
            <a:xfrm>
              <a:off x="8125218" y="4800590"/>
              <a:ext cx="1053494"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DR</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10.0.235.2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a:xfrm>
              <a:off x="6562486" y="4030125"/>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0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a:xfrm>
              <a:off x="7817497" y="4294156"/>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1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3" name="文本框 52"/>
          <p:cNvSpPr txBox="1"/>
          <p:nvPr/>
        </p:nvSpPr>
        <p:spPr bwMode="auto">
          <a:xfrm>
            <a:off x="9497156" y="5456542"/>
            <a:ext cx="1648899" cy="531835"/>
          </a:xfrm>
          <a:prstGeom prst="rect">
            <a:avLst/>
          </a:prstGeom>
          <a:solidFill>
            <a:srgbClr val="F4FBFE"/>
          </a:solidFill>
          <a:ln w="9525">
            <a:solidFill>
              <a:srgbClr val="99DFF9"/>
            </a:solidFill>
            <a:miter lim="800000"/>
            <a:headEnd/>
            <a:tailEnd/>
          </a:ln>
        </p:spPr>
        <p:txBody>
          <a:bodyPr vert="horz" wrap="square" lIns="99980" tIns="49986" rIns="99980" bIns="49986" rtlCol="0">
            <a:spAutoFit/>
          </a:bodyPr>
          <a:lstStyle>
            <a:defPPr>
              <a:defRPr lang="en-US"/>
            </a:defPPr>
            <a:lvl1pPr algn="ctr" defTabSz="1001649" eaLnBrk="0" hangingPunct="0">
              <a:defRPr sz="1400">
                <a:solidFill>
                  <a:srgbClr val="000000"/>
                </a:solidFill>
                <a:latin typeface="Arial"/>
                <a:cs typeface="Arial" pitchFamily="34" charset="0"/>
              </a:defRPr>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Third route prefix</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10.0.24.0/24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60" name="表格 59"/>
          <p:cNvGraphicFramePr>
            <a:graphicFrameLocks noGrp="1"/>
          </p:cNvGraphicFramePr>
          <p:nvPr>
            <p:extLst>
              <p:ext uri="{D42A27DB-BD31-4B8C-83A1-F6EECF244321}">
                <p14:modId xmlns:p14="http://schemas.microsoft.com/office/powerpoint/2010/main" val="3321613505"/>
              </p:ext>
            </p:extLst>
          </p:nvPr>
        </p:nvGraphicFramePr>
        <p:xfrm>
          <a:off x="874617" y="5098474"/>
          <a:ext cx="4756162" cy="1280160"/>
        </p:xfrm>
        <a:graphic>
          <a:graphicData uri="http://schemas.openxmlformats.org/drawingml/2006/table">
            <a:tbl>
              <a:tblPr firstRow="1" bandRow="1"/>
              <a:tblGrid>
                <a:gridCol w="1940773"/>
                <a:gridCol w="1463159"/>
                <a:gridCol w="1352230"/>
              </a:tblGrid>
              <a:tr h="258742">
                <a:tc>
                  <a:txBody>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Candidate List</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solidFill>
                      <a:srgbClr val="00B0F0"/>
                    </a:solidFill>
                  </a:tcPr>
                </a:tc>
                <a:tc>
                  <a:txBody>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Total Candidate Cost</a:t>
                      </a:r>
                      <a:endParaRPr lang="en-US" altLang="zh-CN"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solidFill>
                      <a:srgbClr val="00B0F0"/>
                    </a:solidFill>
                  </a:tcPr>
                </a:tc>
                <a:tc>
                  <a:txBody>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Root/Parent Node</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solidFill>
                      <a:srgbClr val="00B0F0"/>
                    </a:solidFill>
                  </a:tcPr>
                </a:tc>
              </a:tr>
              <a:tr h="164070">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48</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r>
              <a:tr h="164070">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10.0.235.2</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1+0+1</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r>
              <a:tr h="164070">
                <a:tc>
                  <a:txBody>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10.0.4.4</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1+0+48</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r>
            </a:tbl>
          </a:graphicData>
        </a:graphic>
      </p:graphicFrame>
      <p:cxnSp>
        <p:nvCxnSpPr>
          <p:cNvPr id="62" name="直接连接符 61"/>
          <p:cNvCxnSpPr/>
          <p:nvPr/>
        </p:nvCxnSpPr>
        <p:spPr bwMode="auto">
          <a:xfrm>
            <a:off x="5621586" y="2562912"/>
            <a:ext cx="1623896" cy="480439"/>
          </a:xfrm>
          <a:prstGeom prst="line">
            <a:avLst/>
          </a:prstGeom>
          <a:solidFill>
            <a:schemeClr val="accent1"/>
          </a:solidFill>
          <a:ln w="28575" cap="flat" cmpd="sng" algn="ctr">
            <a:solidFill>
              <a:srgbClr val="EC7061"/>
            </a:solidFill>
            <a:prstDash val="sysDot"/>
            <a:round/>
            <a:headEnd type="none" w="med" len="med"/>
            <a:tailEnd type="none" w="med" len="med"/>
          </a:ln>
          <a:effectLst/>
        </p:spPr>
      </p:cxnSp>
      <p:cxnSp>
        <p:nvCxnSpPr>
          <p:cNvPr id="65" name="直接连接符 64"/>
          <p:cNvCxnSpPr/>
          <p:nvPr/>
        </p:nvCxnSpPr>
        <p:spPr bwMode="auto">
          <a:xfrm>
            <a:off x="5630779" y="2866898"/>
            <a:ext cx="1623896" cy="543825"/>
          </a:xfrm>
          <a:prstGeom prst="line">
            <a:avLst/>
          </a:prstGeom>
          <a:solidFill>
            <a:schemeClr val="accent1"/>
          </a:solidFill>
          <a:ln w="28575" cap="flat" cmpd="sng" algn="ctr">
            <a:solidFill>
              <a:srgbClr val="EC7061"/>
            </a:solidFill>
            <a:prstDash val="sysDot"/>
            <a:round/>
            <a:headEnd type="none" w="med" len="med"/>
            <a:tailEnd type="none" w="med" len="med"/>
          </a:ln>
          <a:effectLst/>
        </p:spPr>
      </p:cxnSp>
      <p:sp>
        <p:nvSpPr>
          <p:cNvPr id="69" name="椭圆 68"/>
          <p:cNvSpPr>
            <a:spLocks noChangeAspect="1"/>
          </p:cNvSpPr>
          <p:nvPr/>
        </p:nvSpPr>
        <p:spPr>
          <a:xfrm>
            <a:off x="9405688" y="5381494"/>
            <a:ext cx="213330" cy="216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0" name="组合 69"/>
          <p:cNvGrpSpPr/>
          <p:nvPr/>
        </p:nvGrpSpPr>
        <p:grpSpPr>
          <a:xfrm>
            <a:off x="9444204" y="152813"/>
            <a:ext cx="2066885" cy="216002"/>
            <a:chOff x="9444204" y="152813"/>
            <a:chExt cx="2066885" cy="216002"/>
          </a:xfrm>
        </p:grpSpPr>
        <p:sp>
          <p:nvSpPr>
            <p:cNvPr id="71" name="五边形 70"/>
            <p:cNvSpPr/>
            <p:nvPr/>
          </p:nvSpPr>
          <p:spPr bwMode="auto">
            <a:xfrm>
              <a:off x="9444204" y="152815"/>
              <a:ext cx="108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Phase 1</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燕尾形 71"/>
            <p:cNvSpPr/>
            <p:nvPr/>
          </p:nvSpPr>
          <p:spPr bwMode="auto">
            <a:xfrm>
              <a:off x="10431089" y="152813"/>
              <a:ext cx="108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Phase 2</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5" name="文本框 54"/>
          <p:cNvSpPr txBox="1"/>
          <p:nvPr/>
        </p:nvSpPr>
        <p:spPr>
          <a:xfrm>
            <a:off x="437142" y="1308685"/>
            <a:ext cx="5135882" cy="461665"/>
          </a:xfrm>
          <a:prstGeom prst="rect">
            <a:avLst/>
          </a:prstGeom>
          <a:noFill/>
        </p:spPr>
        <p:txBody>
          <a:bodyPr wrap="square" rtlCol="0">
            <a:spAutoFit/>
          </a:bodyPr>
          <a:lstStyle>
            <a:defPPr>
              <a:defRPr lang="en-US"/>
            </a:defPPr>
            <a:lvl1pPr>
              <a:defRPr sz="1200"/>
            </a:lvl1pPr>
          </a:lstStyle>
          <a:p>
            <a:pPr marL="342900" indent="-342900" fontAlgn="ctr">
              <a:buFont typeface="+mj-lt"/>
              <a:buAutoNum type="arabicPeriod" startAt="5"/>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Based on Router-LSAs generated by R2, R1 records neighbor information in the candidate list.</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a:xfrm>
            <a:off x="437143" y="3041818"/>
            <a:ext cx="5914022" cy="461665"/>
          </a:xfrm>
          <a:prstGeom prst="rect">
            <a:avLst/>
          </a:prstGeom>
          <a:noFill/>
        </p:spPr>
        <p:txBody>
          <a:bodyPr wrap="square" rtlCol="0">
            <a:spAutoFit/>
          </a:bodyPr>
          <a:lstStyle>
            <a:defPPr>
              <a:defRPr lang="en-US"/>
            </a:defPPr>
            <a:lvl1pPr>
              <a:defRPr sz="1200"/>
            </a:lvl1pPr>
          </a:lstStyle>
          <a:p>
            <a:pPr marL="342900" indent="-342900" fontAlgn="ctr">
              <a:buFont typeface="+mj-lt"/>
              <a:buAutoNum type="arabicPeriod" startAt="6"/>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R1 moves the candidate with the lowest total path cost from the candidate list to the SPF tree, and deletes the candidate from the candidate list.</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5111350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a:stCxn id="16" idx="2"/>
          </p:cNvCxnSpPr>
          <p:nvPr/>
        </p:nvCxnSpPr>
        <p:spPr bwMode="auto">
          <a:xfrm>
            <a:off x="4546407" y="4247660"/>
            <a:ext cx="0" cy="616384"/>
          </a:xfrm>
          <a:prstGeom prst="line">
            <a:avLst/>
          </a:prstGeom>
          <a:solidFill>
            <a:schemeClr val="accent1"/>
          </a:solidFill>
          <a:ln w="19050" cap="flat" cmpd="sng" algn="ctr">
            <a:solidFill>
              <a:schemeClr val="tx1"/>
            </a:solidFill>
            <a:prstDash val="solid"/>
            <a:round/>
            <a:headEnd type="none" w="med" len="med"/>
            <a:tailEnd type="none" w="med" len="med"/>
          </a:ln>
          <a:effectLst/>
        </p:spPr>
      </p:cxnSp>
      <p:graphicFrame>
        <p:nvGraphicFramePr>
          <p:cNvPr id="68" name="表格 67"/>
          <p:cNvGraphicFramePr>
            <a:graphicFrameLocks noGrp="1"/>
          </p:cNvGraphicFramePr>
          <p:nvPr>
            <p:extLst>
              <p:ext uri="{D42A27DB-BD31-4B8C-83A1-F6EECF244321}">
                <p14:modId xmlns:p14="http://schemas.microsoft.com/office/powerpoint/2010/main" val="2475245393"/>
              </p:ext>
            </p:extLst>
          </p:nvPr>
        </p:nvGraphicFramePr>
        <p:xfrm>
          <a:off x="6754927" y="4491719"/>
          <a:ext cx="4756162" cy="1616852"/>
        </p:xfrm>
        <a:graphic>
          <a:graphicData uri="http://schemas.openxmlformats.org/drawingml/2006/table">
            <a:tbl>
              <a:tblPr firstRow="1" bandRow="1"/>
              <a:tblGrid>
                <a:gridCol w="1940773"/>
                <a:gridCol w="1463159"/>
                <a:gridCol w="1352230"/>
              </a:tblGrid>
              <a:tr h="349920">
                <a:tc>
                  <a:txBody>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Candidate List</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Total Candidate Cost</a:t>
                      </a:r>
                      <a:endParaRPr lang="en-US" altLang="zh-CN"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Root/Parent Node</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r>
              <a:tr h="289913">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48</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r>
              <a:tr h="289913">
                <a:tc>
                  <a:txBody>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10.0.4.4</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1+0+48</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r>
              <a:tr h="289913">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1+0+1+0</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10.0.235.2</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r>
              <a:tr h="289913">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10.0.5.5</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1+0+1+0</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10.0.235.2</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r>
            </a:tbl>
          </a:graphicData>
        </a:graphic>
      </p:graphicFrame>
      <p:sp>
        <p:nvSpPr>
          <p:cNvPr id="2" name="标题 1"/>
          <p:cNvSpPr>
            <a:spLocks noGrp="1"/>
          </p:cNvSpPr>
          <p:nvPr>
            <p:ph type="title"/>
          </p:nvPr>
        </p:nvSpPr>
        <p:spPr/>
        <p:txBody>
          <a:bodyPr/>
          <a:lstStyle/>
          <a:p>
            <a:r>
              <a:rPr lang="en-US" smtClean="0">
                <a:sym typeface="Huawei Sans" panose="020C0503030203020204" pitchFamily="34" charset="0"/>
              </a:rPr>
              <a:t>Setting Up an SPF Tree (4)</a:t>
            </a:r>
            <a:endParaRPr lang="en-US" altLang="zh-CN" dirty="0">
              <a:sym typeface="Huawei Sans" panose="020C0503030203020204" pitchFamily="34" charset="0"/>
            </a:endParaRPr>
          </a:p>
        </p:txBody>
      </p:sp>
      <p:graphicFrame>
        <p:nvGraphicFramePr>
          <p:cNvPr id="9" name="表格 8"/>
          <p:cNvGraphicFramePr>
            <a:graphicFrameLocks noGrp="1"/>
          </p:cNvGraphicFramePr>
          <p:nvPr>
            <p:extLst>
              <p:ext uri="{D42A27DB-BD31-4B8C-83A1-F6EECF244321}">
                <p14:modId xmlns:p14="http://schemas.microsoft.com/office/powerpoint/2010/main" val="3534588771"/>
              </p:ext>
            </p:extLst>
          </p:nvPr>
        </p:nvGraphicFramePr>
        <p:xfrm>
          <a:off x="872844" y="1782528"/>
          <a:ext cx="4756162" cy="1554480"/>
        </p:xfrm>
        <a:graphic>
          <a:graphicData uri="http://schemas.openxmlformats.org/drawingml/2006/table">
            <a:tbl>
              <a:tblPr firstRow="1" bandRow="1"/>
              <a:tblGrid>
                <a:gridCol w="1940773"/>
                <a:gridCol w="1463159"/>
                <a:gridCol w="1352230"/>
              </a:tblGrid>
              <a:tr h="189418">
                <a:tc>
                  <a:txBody>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Candidate List</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solidFill>
                      <a:srgbClr val="00B0F0"/>
                    </a:solidFill>
                  </a:tcPr>
                </a:tc>
                <a:tc>
                  <a:txBody>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Total Candidate Cost</a:t>
                      </a:r>
                      <a:endParaRPr lang="en-US" altLang="zh-CN"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solidFill>
                      <a:srgbClr val="00B0F0"/>
                    </a:solidFill>
                  </a:tcPr>
                </a:tc>
                <a:tc>
                  <a:txBody>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Root/Parent Node</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solidFill>
                      <a:srgbClr val="00B0F0"/>
                    </a:solidFill>
                  </a:tcPr>
                </a:tc>
              </a:tr>
              <a:tr h="120111">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48</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r>
              <a:tr h="120111">
                <a:tc>
                  <a:txBody>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10.0.4.4</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1+0+48</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r>
              <a:tr h="120111">
                <a:tc>
                  <a:txBody>
                    <a:bodyPr/>
                    <a:lstStyle/>
                    <a:p>
                      <a:pPr algn="ctr"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c>
                  <a:txBody>
                    <a:bodyPr/>
                    <a:lstStyle/>
                    <a:p>
                      <a:pPr algn="ctr"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1+0+1+0</a:t>
                      </a:r>
                      <a:endPar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c>
                  <a:txBody>
                    <a:bodyPr/>
                    <a:lstStyle/>
                    <a:p>
                      <a:pPr algn="ctr"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10.0.235.2</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r>
              <a:tr h="120111">
                <a:tc>
                  <a:txBody>
                    <a:bodyPr/>
                    <a:lstStyle/>
                    <a:p>
                      <a:pPr algn="ctr"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10.0.5.5</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c>
                  <a:txBody>
                    <a:bodyPr/>
                    <a:lstStyle/>
                    <a:p>
                      <a:pPr algn="ctr"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1+0+1+0</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c>
                  <a:txBody>
                    <a:bodyPr/>
                    <a:lstStyle/>
                    <a:p>
                      <a:pPr algn="ctr"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10.0.235.2</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r>
            </a:tbl>
          </a:graphicData>
        </a:graphic>
      </p:graphicFrame>
      <p:sp>
        <p:nvSpPr>
          <p:cNvPr id="11" name="Text Box 18"/>
          <p:cNvSpPr txBox="1">
            <a:spLocks noChangeArrowheads="1"/>
          </p:cNvSpPr>
          <p:nvPr/>
        </p:nvSpPr>
        <p:spPr bwMode="auto">
          <a:xfrm>
            <a:off x="3008830" y="5913385"/>
            <a:ext cx="845103"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R3</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91185" y="3804860"/>
            <a:ext cx="541201" cy="442800"/>
          </a:xfrm>
          <a:prstGeom prst="rect">
            <a:avLst/>
          </a:prstGeom>
          <a:noFill/>
          <a:ln>
            <a:noFill/>
          </a:ln>
        </p:spPr>
      </p:pic>
      <p:pic>
        <p:nvPicPr>
          <p:cNvPr id="13" name="Picture 2" descr="G:\做的项目\公共\扁平图标切换\更新2015_01_21\oss扁平图标库2015_01_21更新-04.png"/>
          <p:cNvPicPr>
            <a:picLocks noChangeAspect="1" noChangeArrowheads="1"/>
          </p:cNvPicPr>
          <p:nvPr/>
        </p:nvPicPr>
        <p:blipFill>
          <a:blip r:embed="rId3" cstate="print">
            <a:duotone>
              <a:schemeClr val="accent2">
                <a:shade val="45000"/>
                <a:satMod val="135000"/>
              </a:schemeClr>
              <a:prstClr val="white"/>
            </a:duotone>
          </a:blip>
          <a:stretch>
            <a:fillRect/>
          </a:stretch>
        </p:blipFill>
        <p:spPr bwMode="auto">
          <a:xfrm>
            <a:off x="2659248" y="3804860"/>
            <a:ext cx="541201" cy="442800"/>
          </a:xfrm>
          <a:prstGeom prst="rect">
            <a:avLst/>
          </a:prstGeom>
          <a:noFill/>
          <a:ln>
            <a:noFill/>
          </a:ln>
        </p:spPr>
      </p:pic>
      <p:cxnSp>
        <p:nvCxnSpPr>
          <p:cNvPr id="14" name="直接连接符 13"/>
          <p:cNvCxnSpPr>
            <a:stCxn id="12" idx="3"/>
            <a:endCxn id="13" idx="1"/>
          </p:cNvCxnSpPr>
          <p:nvPr/>
        </p:nvCxnSpPr>
        <p:spPr bwMode="auto">
          <a:xfrm>
            <a:off x="1532386" y="4026260"/>
            <a:ext cx="112686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5" name="文本框 14"/>
          <p:cNvSpPr txBox="1"/>
          <p:nvPr/>
        </p:nvSpPr>
        <p:spPr>
          <a:xfrm>
            <a:off x="1609907" y="4038516"/>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1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275806" y="3804860"/>
            <a:ext cx="541201" cy="442800"/>
          </a:xfrm>
          <a:prstGeom prst="rect">
            <a:avLst/>
          </a:prstGeom>
          <a:noFill/>
          <a:ln>
            <a:noFill/>
          </a:ln>
        </p:spPr>
      </p:pic>
      <p:sp>
        <p:nvSpPr>
          <p:cNvPr id="17" name="Text Box 18"/>
          <p:cNvSpPr txBox="1">
            <a:spLocks noChangeArrowheads="1"/>
          </p:cNvSpPr>
          <p:nvPr/>
        </p:nvSpPr>
        <p:spPr bwMode="auto">
          <a:xfrm>
            <a:off x="2514765" y="4308085"/>
            <a:ext cx="949299"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DR</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10.0.12.2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Text Box 18"/>
          <p:cNvSpPr txBox="1">
            <a:spLocks noChangeArrowheads="1"/>
          </p:cNvSpPr>
          <p:nvPr/>
        </p:nvSpPr>
        <p:spPr bwMode="auto">
          <a:xfrm>
            <a:off x="4792956" y="3785782"/>
            <a:ext cx="845103"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R2</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 name="直接连接符 18"/>
          <p:cNvCxnSpPr>
            <a:stCxn id="13" idx="3"/>
            <a:endCxn id="16" idx="1"/>
          </p:cNvCxnSpPr>
          <p:nvPr/>
        </p:nvCxnSpPr>
        <p:spPr bwMode="auto">
          <a:xfrm>
            <a:off x="3200449" y="4026260"/>
            <a:ext cx="1075357"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2" name="Picture 2" descr="G:\做的项目\公共\扁平图标切换\更新2015_01_21\oss扁平图标库2015_01_21更新-04.png"/>
          <p:cNvPicPr>
            <a:picLocks noChangeAspect="1" noChangeArrowheads="1"/>
          </p:cNvPicPr>
          <p:nvPr/>
        </p:nvPicPr>
        <p:blipFill>
          <a:blip r:embed="rId3" cstate="print">
            <a:duotone>
              <a:schemeClr val="accent2">
                <a:shade val="45000"/>
                <a:satMod val="135000"/>
              </a:schemeClr>
              <a:prstClr val="white"/>
            </a:duotone>
          </a:blip>
          <a:stretch>
            <a:fillRect/>
          </a:stretch>
        </p:blipFill>
        <p:spPr bwMode="auto">
          <a:xfrm>
            <a:off x="4275806" y="4681164"/>
            <a:ext cx="541201" cy="442800"/>
          </a:xfrm>
          <a:prstGeom prst="rect">
            <a:avLst/>
          </a:prstGeom>
          <a:noFill/>
          <a:ln>
            <a:noFill/>
          </a:ln>
        </p:spPr>
      </p:pic>
      <p:sp>
        <p:nvSpPr>
          <p:cNvPr id="27" name="Text Box 18"/>
          <p:cNvSpPr txBox="1">
            <a:spLocks noChangeArrowheads="1"/>
          </p:cNvSpPr>
          <p:nvPr/>
        </p:nvSpPr>
        <p:spPr bwMode="auto">
          <a:xfrm>
            <a:off x="3975627" y="5110655"/>
            <a:ext cx="1053494"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DR</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10.0.235.2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a:xfrm>
            <a:off x="3258252" y="4038516"/>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0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a:xfrm>
            <a:off x="3950153" y="4273036"/>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1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224067" y="5512398"/>
            <a:ext cx="541201" cy="442800"/>
          </a:xfrm>
          <a:prstGeom prst="rect">
            <a:avLst/>
          </a:prstGeom>
          <a:noFill/>
          <a:ln>
            <a:noFill/>
          </a:ln>
        </p:spPr>
      </p:pic>
      <p:pic>
        <p:nvPicPr>
          <p:cNvPr id="6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141937" y="5512398"/>
            <a:ext cx="541201" cy="442800"/>
          </a:xfrm>
          <a:prstGeom prst="rect">
            <a:avLst/>
          </a:prstGeom>
          <a:noFill/>
          <a:ln>
            <a:noFill/>
          </a:ln>
        </p:spPr>
      </p:pic>
      <p:cxnSp>
        <p:nvCxnSpPr>
          <p:cNvPr id="64" name="直接连接符 63"/>
          <p:cNvCxnSpPr>
            <a:stCxn id="22" idx="1"/>
            <a:endCxn id="62" idx="0"/>
          </p:cNvCxnSpPr>
          <p:nvPr/>
        </p:nvCxnSpPr>
        <p:spPr bwMode="auto">
          <a:xfrm flipH="1">
            <a:off x="3494668" y="4902564"/>
            <a:ext cx="781138" cy="60983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5" name="直接连接符 84"/>
          <p:cNvCxnSpPr>
            <a:stCxn id="22" idx="3"/>
            <a:endCxn id="63" idx="0"/>
          </p:cNvCxnSpPr>
          <p:nvPr/>
        </p:nvCxnSpPr>
        <p:spPr bwMode="auto">
          <a:xfrm>
            <a:off x="4817007" y="4902564"/>
            <a:ext cx="595531" cy="60983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88" name="Text Box 18"/>
          <p:cNvSpPr txBox="1">
            <a:spLocks noChangeArrowheads="1"/>
          </p:cNvSpPr>
          <p:nvPr/>
        </p:nvSpPr>
        <p:spPr bwMode="auto">
          <a:xfrm>
            <a:off x="4989986" y="5913385"/>
            <a:ext cx="845103"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R5</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10.0.5.5</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88"/>
          <p:cNvSpPr txBox="1"/>
          <p:nvPr/>
        </p:nvSpPr>
        <p:spPr>
          <a:xfrm>
            <a:off x="3330167" y="5016692"/>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0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a:xfrm>
            <a:off x="5049296" y="5016692"/>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0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Text Box 18"/>
          <p:cNvSpPr txBox="1">
            <a:spLocks noChangeArrowheads="1"/>
          </p:cNvSpPr>
          <p:nvPr/>
        </p:nvSpPr>
        <p:spPr bwMode="auto">
          <a:xfrm>
            <a:off x="877769" y="4308085"/>
            <a:ext cx="845103"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R1</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 name="组合 2"/>
          <p:cNvGrpSpPr/>
          <p:nvPr/>
        </p:nvGrpSpPr>
        <p:grpSpPr>
          <a:xfrm>
            <a:off x="5698029" y="1262238"/>
            <a:ext cx="5948539" cy="2707231"/>
            <a:chOff x="1919667" y="1421139"/>
            <a:chExt cx="5948539" cy="2707231"/>
          </a:xfrm>
        </p:grpSpPr>
        <p:sp>
          <p:nvSpPr>
            <p:cNvPr id="4" name="矩形 3"/>
            <p:cNvSpPr/>
            <p:nvPr/>
          </p:nvSpPr>
          <p:spPr bwMode="auto">
            <a:xfrm>
              <a:off x="3092521" y="1421139"/>
              <a:ext cx="3363667" cy="2707231"/>
            </a:xfrm>
            <a:prstGeom prst="rect">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&lt;R1&gt;display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lsdb</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network 10.0.235.2</a:t>
              </a:r>
            </a:p>
            <a:p>
              <a:pPr fontAlgn="ct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Type      : Network</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Ls id     : 10.0.235.2</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Adv</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rtr</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10.0.2.2  </a:t>
              </a:r>
            </a:p>
            <a:p>
              <a:pPr fontAlgn="ct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Net mask  : 255.255.255.0</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Priority  : Low</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Attached Router    10.0.2.2</a:t>
              </a:r>
            </a:p>
            <a:p>
              <a:pPr fontAlgn="ct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Attached Router    10.0.3.3</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Attached Router    10.0.5.5</a:t>
              </a:r>
              <a:endParaRPr lang="en-US" altLang="zh-CN"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cxnSp>
          <p:nvCxnSpPr>
            <p:cNvPr id="50" name="直接连接符 49"/>
            <p:cNvCxnSpPr/>
            <p:nvPr/>
          </p:nvCxnSpPr>
          <p:spPr bwMode="auto">
            <a:xfrm>
              <a:off x="1919667" y="2997104"/>
              <a:ext cx="1368070" cy="442655"/>
            </a:xfrm>
            <a:prstGeom prst="line">
              <a:avLst/>
            </a:prstGeom>
            <a:solidFill>
              <a:schemeClr val="accent1"/>
            </a:solidFill>
            <a:ln w="28575" cap="flat" cmpd="sng" algn="ctr">
              <a:solidFill>
                <a:srgbClr val="EC7061"/>
              </a:solidFill>
              <a:prstDash val="sysDot"/>
              <a:round/>
              <a:headEnd type="none" w="med" len="med"/>
              <a:tailEnd type="none" w="med" len="med"/>
            </a:ln>
            <a:effectLst/>
          </p:spPr>
        </p:cxnSp>
        <p:cxnSp>
          <p:nvCxnSpPr>
            <p:cNvPr id="52" name="直接连接符 51"/>
            <p:cNvCxnSpPr/>
            <p:nvPr/>
          </p:nvCxnSpPr>
          <p:spPr bwMode="auto">
            <a:xfrm>
              <a:off x="1919667" y="3264347"/>
              <a:ext cx="1368070" cy="476200"/>
            </a:xfrm>
            <a:prstGeom prst="line">
              <a:avLst/>
            </a:prstGeom>
            <a:solidFill>
              <a:schemeClr val="accent1"/>
            </a:solidFill>
            <a:ln w="28575" cap="flat" cmpd="sng" algn="ctr">
              <a:solidFill>
                <a:srgbClr val="EC7061"/>
              </a:solidFill>
              <a:prstDash val="sysDot"/>
              <a:round/>
              <a:headEnd type="none" w="med" len="med"/>
              <a:tailEnd type="none" w="med" len="med"/>
            </a:ln>
            <a:effectLst/>
          </p:spPr>
        </p:cxnSp>
        <p:sp>
          <p:nvSpPr>
            <p:cNvPr id="55" name="文本框 54"/>
            <p:cNvSpPr txBox="1"/>
            <p:nvPr/>
          </p:nvSpPr>
          <p:spPr bwMode="auto">
            <a:xfrm>
              <a:off x="6120015" y="2314460"/>
              <a:ext cx="1748191" cy="531835"/>
            </a:xfrm>
            <a:prstGeom prst="rect">
              <a:avLst/>
            </a:prstGeom>
            <a:solidFill>
              <a:srgbClr val="F4FBFE"/>
            </a:solidFill>
            <a:ln w="9525">
              <a:solidFill>
                <a:srgbClr val="99DFF9"/>
              </a:solidFill>
              <a:miter lim="800000"/>
              <a:headEnd/>
              <a:tailEnd/>
            </a:ln>
          </p:spPr>
          <p:txBody>
            <a:bodyPr vert="horz" wrap="square" lIns="99980" tIns="49986" rIns="99980" bIns="49986" rtlCol="0">
              <a:spAutoFit/>
            </a:bodyPr>
            <a:lstStyle>
              <a:defPPr>
                <a:defRPr lang="en-US"/>
              </a:defPPr>
              <a:lvl1pPr algn="ctr" defTabSz="1001649" eaLnBrk="0" hangingPunct="0">
                <a:defRPr sz="1400">
                  <a:solidFill>
                    <a:srgbClr val="000000"/>
                  </a:solidFill>
                  <a:latin typeface="Arial"/>
                  <a:cs typeface="Arial" pitchFamily="34" charset="0"/>
                </a:defRPr>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Fourth route prefix</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10.0.235.0/24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椭圆 96"/>
            <p:cNvSpPr>
              <a:spLocks noChangeAspect="1"/>
            </p:cNvSpPr>
            <p:nvPr/>
          </p:nvSpPr>
          <p:spPr>
            <a:xfrm>
              <a:off x="5992543" y="2234817"/>
              <a:ext cx="213330" cy="216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矩形 58"/>
            <p:cNvSpPr/>
            <p:nvPr/>
          </p:nvSpPr>
          <p:spPr>
            <a:xfrm>
              <a:off x="3287737" y="3439759"/>
              <a:ext cx="2100025" cy="459053"/>
            </a:xfrm>
            <a:prstGeom prst="rect">
              <a:avLst/>
            </a:prstGeom>
            <a:noFill/>
            <a:ln w="19050" cap="flat" cmpd="sng" algn="ctr">
              <a:solidFill>
                <a:srgbClr val="00B0F0"/>
              </a:solidFill>
              <a:prstDash val="dash"/>
            </a:ln>
            <a:effectLst/>
          </p:spPr>
          <p:txBody>
            <a:bodyPr rtlCol="0" anchor="ctr"/>
            <a:lstStyle/>
            <a:p>
              <a:pPr marL="0" marR="0" indent="0" algn="ctr" defTabSz="914400" eaLnBrk="1" fontAlgn="ctr" latinLnBrk="0" hangingPunct="1">
                <a:lnSpc>
                  <a:spcPct val="100000"/>
                </a:lnSpc>
                <a:spcBef>
                  <a:spcPct val="0"/>
                </a:spcBef>
                <a:spcAft>
                  <a:spcPct val="0"/>
                </a:spcAft>
                <a:buClrTx/>
                <a:buSzTx/>
                <a:buFontTx/>
                <a:buNone/>
                <a:tabLst/>
              </a:pPr>
              <a:endParaRPr kumimoji="0" lang="en-US" altLang="zh-CN" sz="10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0" name="组合 99"/>
          <p:cNvGrpSpPr/>
          <p:nvPr/>
        </p:nvGrpSpPr>
        <p:grpSpPr>
          <a:xfrm>
            <a:off x="9444204" y="152813"/>
            <a:ext cx="2066885" cy="216002"/>
            <a:chOff x="9444204" y="152813"/>
            <a:chExt cx="2066885" cy="216002"/>
          </a:xfrm>
        </p:grpSpPr>
        <p:sp>
          <p:nvSpPr>
            <p:cNvPr id="101" name="五边形 100"/>
            <p:cNvSpPr/>
            <p:nvPr/>
          </p:nvSpPr>
          <p:spPr bwMode="auto">
            <a:xfrm>
              <a:off x="9444204" y="152815"/>
              <a:ext cx="108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Phase 1</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燕尾形 101"/>
            <p:cNvSpPr/>
            <p:nvPr/>
          </p:nvSpPr>
          <p:spPr bwMode="auto">
            <a:xfrm>
              <a:off x="10431089" y="152813"/>
              <a:ext cx="108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Phase 2</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5" name="文本框 64"/>
          <p:cNvSpPr txBox="1"/>
          <p:nvPr/>
        </p:nvSpPr>
        <p:spPr>
          <a:xfrm>
            <a:off x="437142" y="1308685"/>
            <a:ext cx="5505584" cy="461665"/>
          </a:xfrm>
          <a:prstGeom prst="rect">
            <a:avLst/>
          </a:prstGeom>
          <a:noFill/>
        </p:spPr>
        <p:txBody>
          <a:bodyPr wrap="square" rtlCol="0">
            <a:spAutoFit/>
          </a:bodyPr>
          <a:lstStyle>
            <a:defPPr>
              <a:defRPr lang="en-US"/>
            </a:defPPr>
            <a:lvl1pPr>
              <a:defRPr sz="1200"/>
            </a:lvl1pPr>
          </a:lstStyle>
          <a:p>
            <a:pPr marL="342900" indent="-342900" fontAlgn="ctr">
              <a:buFont typeface="+mj-lt"/>
              <a:buAutoNum type="arabicPeriod" startAt="7"/>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R1 continues to query Type 2 LSAs generated by the DR and adds the topology information </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described </a:t>
            </a:r>
            <a:r>
              <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rPr>
              <a:t>in Type 2 LSAs </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to the candidate list.</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矩形 59"/>
          <p:cNvSpPr/>
          <p:nvPr/>
        </p:nvSpPr>
        <p:spPr>
          <a:xfrm>
            <a:off x="6891286" y="2027272"/>
            <a:ext cx="2527851" cy="221572"/>
          </a:xfrm>
          <a:prstGeom prst="rect">
            <a:avLst/>
          </a:prstGeom>
          <a:noFill/>
          <a:ln w="19050" cap="flat" cmpd="sng" algn="ctr">
            <a:solidFill>
              <a:srgbClr val="FFC000"/>
            </a:solidFill>
            <a:prstDash val="dash"/>
          </a:ln>
          <a:effectLst/>
        </p:spPr>
        <p:txBody>
          <a:bodyPr rtlCol="0" anchor="ctr"/>
          <a:lstStyle/>
          <a:p>
            <a:pPr marL="0" marR="0" indent="0" algn="ctr" defTabSz="914400" eaLnBrk="1" fontAlgn="ctr" latinLnBrk="0" hangingPunct="1">
              <a:lnSpc>
                <a:spcPct val="100000"/>
              </a:lnSpc>
              <a:spcBef>
                <a:spcPct val="0"/>
              </a:spcBef>
              <a:spcAft>
                <a:spcPct val="0"/>
              </a:spcAft>
              <a:buClrTx/>
              <a:buSzTx/>
              <a:buFontTx/>
              <a:buNone/>
              <a:tabLst/>
            </a:pPr>
            <a:endParaRPr kumimoji="0" lang="en-US" altLang="zh-CN" sz="10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60"/>
          <p:cNvSpPr/>
          <p:nvPr/>
        </p:nvSpPr>
        <p:spPr>
          <a:xfrm>
            <a:off x="6891286" y="2568840"/>
            <a:ext cx="2527850" cy="221572"/>
          </a:xfrm>
          <a:prstGeom prst="rect">
            <a:avLst/>
          </a:prstGeom>
          <a:noFill/>
          <a:ln w="19050" cap="flat" cmpd="sng" algn="ctr">
            <a:solidFill>
              <a:srgbClr val="FFC000"/>
            </a:solidFill>
            <a:prstDash val="dash"/>
          </a:ln>
          <a:effectLst/>
        </p:spPr>
        <p:txBody>
          <a:bodyPr rtlCol="0" anchor="ctr"/>
          <a:lstStyle/>
          <a:p>
            <a:pPr marL="0" marR="0" indent="0" algn="ctr" defTabSz="914400" eaLnBrk="1" fontAlgn="ctr" latinLnBrk="0" hangingPunct="1">
              <a:lnSpc>
                <a:spcPct val="100000"/>
              </a:lnSpc>
              <a:spcBef>
                <a:spcPct val="0"/>
              </a:spcBef>
              <a:spcAft>
                <a:spcPct val="0"/>
              </a:spcAft>
              <a:buClrTx/>
              <a:buSzTx/>
              <a:buFontTx/>
              <a:buNone/>
              <a:tabLst/>
            </a:pPr>
            <a:endParaRPr kumimoji="0" lang="en-US" altLang="zh-CN" sz="10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右大括号 66"/>
          <p:cNvSpPr/>
          <p:nvPr/>
        </p:nvSpPr>
        <p:spPr>
          <a:xfrm>
            <a:off x="9453193" y="2117787"/>
            <a:ext cx="277090" cy="624958"/>
          </a:xfrm>
          <a:prstGeom prst="rightBrace">
            <a:avLst/>
          </a:prstGeom>
          <a:ln w="19050">
            <a:solidFill>
              <a:srgbClr val="FFC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a:xfrm>
            <a:off x="437142" y="3331189"/>
            <a:ext cx="5893909" cy="461665"/>
          </a:xfrm>
          <a:prstGeom prst="rect">
            <a:avLst/>
          </a:prstGeom>
          <a:noFill/>
        </p:spPr>
        <p:txBody>
          <a:bodyPr wrap="square" rtlCol="0">
            <a:spAutoFit/>
          </a:bodyPr>
          <a:lstStyle>
            <a:defPPr>
              <a:defRPr lang="en-US"/>
            </a:defPPr>
            <a:lvl1pPr>
              <a:defRPr sz="1200"/>
            </a:lvl1pPr>
          </a:lstStyle>
          <a:p>
            <a:pPr marL="342900" indent="-342900" fontAlgn="ctr">
              <a:buFont typeface="+mj-lt"/>
              <a:buAutoNum type="arabicPeriod" startAt="8"/>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R1 moves the candidate with the lowest total path cost from the candidate list to the SPF tree, and deletes the candidate from the candidate list.</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931466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Setting Up an SPF Tree (5)</a:t>
            </a:r>
            <a:endParaRPr lang="en-US" altLang="zh-CN" dirty="0">
              <a:sym typeface="Huawei Sans" panose="020C0503030203020204" pitchFamily="34" charset="0"/>
            </a:endParaRPr>
          </a:p>
        </p:txBody>
      </p:sp>
      <p:sp>
        <p:nvSpPr>
          <p:cNvPr id="4" name="矩形 3"/>
          <p:cNvSpPr/>
          <p:nvPr/>
        </p:nvSpPr>
        <p:spPr bwMode="auto">
          <a:xfrm>
            <a:off x="6406540" y="1852969"/>
            <a:ext cx="3183242" cy="4149482"/>
          </a:xfrm>
          <a:prstGeom prst="rect">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&lt;R1&gt;display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lsdb</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router 10.0.3.3</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 Router</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Ls id     : 10.0.3.3</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Adv</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rtr</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10.0.3.3  </a:t>
            </a:r>
          </a:p>
          <a:p>
            <a:pPr fontAlgn="ct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Link ID: 10.0.235.2   </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Data   : 10.0.235.3   </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Link Type: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TransNet</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Metric : 1</a:t>
            </a:r>
          </a:p>
          <a:p>
            <a:pPr fontAlgn="ct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Link ID: 10.0.1.1      </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Data   : 10.0.13.3    </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Link Type: P-2-P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Metric : 48</a:t>
            </a:r>
          </a:p>
          <a:p>
            <a:pPr fontAlgn="ct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Link ID: 10.0.13.0    </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Data   : 255.255.255.0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Link Type: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StubNet</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Metric : 48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Priority : Low</a:t>
            </a:r>
          </a:p>
          <a:p>
            <a:pPr fontAlgn="ctr"/>
            <a:endParaRPr lang="en-US" altLang="zh-CN"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7" name="矩形 26"/>
          <p:cNvSpPr/>
          <p:nvPr/>
        </p:nvSpPr>
        <p:spPr>
          <a:xfrm>
            <a:off x="6497232" y="2965975"/>
            <a:ext cx="2618994" cy="769930"/>
          </a:xfrm>
          <a:prstGeom prst="rect">
            <a:avLst/>
          </a:prstGeom>
          <a:noFill/>
          <a:ln w="19050" cap="flat" cmpd="sng" algn="ctr">
            <a:solidFill>
              <a:srgbClr val="EC7061"/>
            </a:solidFill>
            <a:prstDash val="dash"/>
          </a:ln>
          <a:effectLst/>
        </p:spPr>
        <p:txBody>
          <a:bodyPr rtlCol="0" anchor="ctr"/>
          <a:lstStyle/>
          <a:p>
            <a:pPr marL="0" marR="0" indent="0" algn="ctr" defTabSz="914400" eaLnBrk="1" fontAlgn="ctr" latinLnBrk="0" hangingPunct="1">
              <a:lnSpc>
                <a:spcPct val="100000"/>
              </a:lnSpc>
              <a:spcBef>
                <a:spcPct val="0"/>
              </a:spcBef>
              <a:spcAft>
                <a:spcPct val="0"/>
              </a:spcAft>
              <a:buClrTx/>
              <a:buSzTx/>
              <a:buFontTx/>
              <a:buNone/>
              <a:tabLst/>
            </a:pPr>
            <a:endParaRPr kumimoji="0" lang="en-US" altLang="zh-CN" sz="10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p:cNvSpPr/>
          <p:nvPr/>
        </p:nvSpPr>
        <p:spPr>
          <a:xfrm>
            <a:off x="6497232" y="3819421"/>
            <a:ext cx="2618994" cy="895649"/>
          </a:xfrm>
          <a:prstGeom prst="rect">
            <a:avLst/>
          </a:prstGeom>
          <a:noFill/>
          <a:ln w="19050" cap="flat" cmpd="sng" algn="ctr">
            <a:solidFill>
              <a:srgbClr val="EC7061"/>
            </a:solidFill>
            <a:prstDash val="dash"/>
          </a:ln>
          <a:effectLst/>
        </p:spPr>
        <p:txBody>
          <a:bodyPr rtlCol="0" anchor="ctr"/>
          <a:lstStyle/>
          <a:p>
            <a:pPr marL="0" marR="0" indent="0" algn="ctr" defTabSz="914400" eaLnBrk="1" fontAlgn="ctr" latinLnBrk="0" hangingPunct="1">
              <a:lnSpc>
                <a:spcPct val="100000"/>
              </a:lnSpc>
              <a:spcBef>
                <a:spcPct val="0"/>
              </a:spcBef>
              <a:spcAft>
                <a:spcPct val="0"/>
              </a:spcAft>
              <a:buClrTx/>
              <a:buSzTx/>
              <a:buFontTx/>
              <a:buNone/>
              <a:tabLst/>
            </a:pPr>
            <a:endParaRPr kumimoji="0" lang="en-US" altLang="zh-CN" sz="10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矩形 56"/>
          <p:cNvSpPr/>
          <p:nvPr/>
        </p:nvSpPr>
        <p:spPr>
          <a:xfrm>
            <a:off x="6497232" y="4770062"/>
            <a:ext cx="2618994" cy="1082443"/>
          </a:xfrm>
          <a:prstGeom prst="rect">
            <a:avLst/>
          </a:prstGeom>
          <a:noFill/>
          <a:ln w="19050" cap="flat" cmpd="sng" algn="ctr">
            <a:solidFill>
              <a:srgbClr val="FFC000"/>
            </a:solidFill>
            <a:prstDash val="dash"/>
          </a:ln>
          <a:effectLst/>
        </p:spPr>
        <p:txBody>
          <a:bodyPr rtlCol="0" anchor="ctr"/>
          <a:lstStyle/>
          <a:p>
            <a:pPr algn="ctr" defTabSz="914400" fontAlgn="ctr">
              <a:spcBef>
                <a:spcPct val="0"/>
              </a:spcBef>
              <a:spcAft>
                <a:spcPct val="0"/>
              </a:spcAft>
            </a:pPr>
            <a:endParaRPr lang="en-US" altLang="zh-CN" sz="10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0" name="组合 59"/>
          <p:cNvGrpSpPr/>
          <p:nvPr/>
        </p:nvGrpSpPr>
        <p:grpSpPr>
          <a:xfrm>
            <a:off x="9444204" y="152813"/>
            <a:ext cx="2066885" cy="216002"/>
            <a:chOff x="9444204" y="152813"/>
            <a:chExt cx="2066885" cy="216002"/>
          </a:xfrm>
        </p:grpSpPr>
        <p:sp>
          <p:nvSpPr>
            <p:cNvPr id="61" name="五边形 60"/>
            <p:cNvSpPr/>
            <p:nvPr/>
          </p:nvSpPr>
          <p:spPr bwMode="auto">
            <a:xfrm>
              <a:off x="9444204" y="152815"/>
              <a:ext cx="108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Phase 1</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燕尾形 61"/>
            <p:cNvSpPr/>
            <p:nvPr/>
          </p:nvSpPr>
          <p:spPr bwMode="auto">
            <a:xfrm>
              <a:off x="10431089" y="152813"/>
              <a:ext cx="108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Phase 2</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3" name="文本框 62"/>
          <p:cNvSpPr txBox="1"/>
          <p:nvPr/>
        </p:nvSpPr>
        <p:spPr>
          <a:xfrm>
            <a:off x="432262" y="1564637"/>
            <a:ext cx="5505584" cy="461665"/>
          </a:xfrm>
          <a:prstGeom prst="rect">
            <a:avLst/>
          </a:prstGeom>
          <a:noFill/>
        </p:spPr>
        <p:txBody>
          <a:bodyPr wrap="square" rtlCol="0">
            <a:spAutoFit/>
          </a:bodyPr>
          <a:lstStyle>
            <a:defPPr>
              <a:defRPr lang="en-US"/>
            </a:defPPr>
            <a:lvl1pPr>
              <a:defRPr sz="1200"/>
            </a:lvl1pPr>
          </a:lstStyle>
          <a:p>
            <a:pPr marL="342900" indent="-342900" fontAlgn="ctr">
              <a:buFont typeface="+mj-lt"/>
              <a:buAutoNum type="arabicPeriod" startAt="9"/>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R1 queries Type 1 LSAs of R3. All neighbors of R3 are in the SPF tree, and the topology does not change.</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bwMode="auto">
          <a:xfrm>
            <a:off x="9443184" y="5088663"/>
            <a:ext cx="2136008" cy="531835"/>
          </a:xfrm>
          <a:prstGeom prst="rect">
            <a:avLst/>
          </a:prstGeom>
          <a:solidFill>
            <a:srgbClr val="F4FBFE"/>
          </a:solidFill>
          <a:ln w="9525">
            <a:solidFill>
              <a:srgbClr val="99DFF9"/>
            </a:solidFill>
            <a:miter lim="800000"/>
            <a:headEnd/>
            <a:tailEnd/>
          </a:ln>
        </p:spPr>
        <p:txBody>
          <a:bodyPr vert="horz" wrap="square" lIns="99980" tIns="49986" rIns="99980" bIns="49986" rtlCol="0">
            <a:spAutoFit/>
          </a:bodyPr>
          <a:lstStyle>
            <a:defPPr>
              <a:defRPr lang="en-US"/>
            </a:defPPr>
            <a:lvl1pPr algn="ctr" defTabSz="1001649" eaLnBrk="0" hangingPunct="0">
              <a:defRPr sz="1400">
                <a:solidFill>
                  <a:srgbClr val="000000"/>
                </a:solidFill>
                <a:latin typeface="Arial"/>
                <a:cs typeface="Arial" pitchFamily="34" charset="0"/>
              </a:defRPr>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Same as the first route prefix 10.0.13.0/24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椭圆 64"/>
          <p:cNvSpPr>
            <a:spLocks noChangeAspect="1"/>
          </p:cNvSpPr>
          <p:nvPr/>
        </p:nvSpPr>
        <p:spPr>
          <a:xfrm>
            <a:off x="9333408" y="5004420"/>
            <a:ext cx="211450" cy="214096"/>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右大括号 66"/>
          <p:cNvSpPr/>
          <p:nvPr/>
        </p:nvSpPr>
        <p:spPr>
          <a:xfrm>
            <a:off x="9136505" y="3460624"/>
            <a:ext cx="277090" cy="624958"/>
          </a:xfrm>
          <a:prstGeom prst="rightBrace">
            <a:avLst>
              <a:gd name="adj1" fmla="val 8333"/>
              <a:gd name="adj2" fmla="val 50000"/>
            </a:avLst>
          </a:prstGeom>
          <a:ln w="19050">
            <a:solidFill>
              <a:srgbClr val="EC706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bwMode="auto">
          <a:xfrm>
            <a:off x="9443185" y="3180133"/>
            <a:ext cx="2020504" cy="1178166"/>
          </a:xfrm>
          <a:prstGeom prst="rect">
            <a:avLst/>
          </a:prstGeom>
          <a:solidFill>
            <a:srgbClr val="FFFFCC"/>
          </a:solidFill>
          <a:ln w="9525">
            <a:solidFill>
              <a:srgbClr val="FFC000"/>
            </a:solidFill>
            <a:miter lim="800000"/>
            <a:headEnd/>
            <a:tailEnd/>
          </a:ln>
        </p:spPr>
        <p:txBody>
          <a:bodyPr vert="horz" wrap="square" lIns="99980" tIns="49986" rIns="99980" bIns="49986" rtlCol="0">
            <a:spAutoFit/>
          </a:bodyPr>
          <a:lstStyle>
            <a:defPPr>
              <a:defRPr lang="en-US"/>
            </a:defPPr>
            <a:lvl1pPr algn="ctr" defTabSz="1001649" eaLnBrk="0" hangingPunct="0">
              <a:defRPr sz="1400">
                <a:solidFill>
                  <a:srgbClr val="000000"/>
                </a:solidFill>
                <a:latin typeface="Arial"/>
                <a:cs typeface="Arial" pitchFamily="34" charset="0"/>
              </a:defRPr>
            </a:lvl1pPr>
          </a:lstStyle>
          <a:p>
            <a:pPr algn="l"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The two nodes do not need to be added to the topology because the two nodes already exist in the SPF tree.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68" name="表格 67"/>
          <p:cNvGraphicFramePr>
            <a:graphicFrameLocks noGrp="1"/>
          </p:cNvGraphicFramePr>
          <p:nvPr>
            <p:extLst>
              <p:ext uri="{D42A27DB-BD31-4B8C-83A1-F6EECF244321}">
                <p14:modId xmlns:p14="http://schemas.microsoft.com/office/powerpoint/2010/main" val="122920714"/>
              </p:ext>
            </p:extLst>
          </p:nvPr>
        </p:nvGraphicFramePr>
        <p:xfrm>
          <a:off x="876300" y="2068676"/>
          <a:ext cx="4756162" cy="747113"/>
        </p:xfrm>
        <a:graphic>
          <a:graphicData uri="http://schemas.openxmlformats.org/drawingml/2006/table">
            <a:tbl>
              <a:tblPr firstRow="1" bandRow="1"/>
              <a:tblGrid>
                <a:gridCol w="1940773"/>
                <a:gridCol w="1463159"/>
                <a:gridCol w="1352230"/>
              </a:tblGrid>
              <a:tr h="349920">
                <a:tc>
                  <a:txBody>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Candidate List</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solidFill>
                      <a:srgbClr val="00B0F0"/>
                    </a:solidFill>
                  </a:tcPr>
                </a:tc>
                <a:tc>
                  <a:txBody>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Total Candidate Cost</a:t>
                      </a:r>
                      <a:endParaRPr lang="en-US" altLang="zh-CN"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solidFill>
                      <a:srgbClr val="00B0F0"/>
                    </a:solidFill>
                  </a:tcPr>
                </a:tc>
                <a:tc>
                  <a:txBody>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Root/Parent Node</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solidFill>
                      <a:srgbClr val="00B0F0"/>
                    </a:solidFill>
                  </a:tcPr>
                </a:tc>
              </a:tr>
              <a:tr h="289913">
                <a:tc>
                  <a:txBody>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10.0.4.4</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1+0+48</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r>
            </a:tbl>
          </a:graphicData>
        </a:graphic>
      </p:graphicFrame>
      <p:grpSp>
        <p:nvGrpSpPr>
          <p:cNvPr id="69" name="组合 68"/>
          <p:cNvGrpSpPr/>
          <p:nvPr/>
        </p:nvGrpSpPr>
        <p:grpSpPr>
          <a:xfrm>
            <a:off x="985404" y="3027382"/>
            <a:ext cx="4957320" cy="2903595"/>
            <a:chOff x="4182003" y="3746136"/>
            <a:chExt cx="4957320" cy="2903595"/>
          </a:xfrm>
        </p:grpSpPr>
        <p:sp>
          <p:nvSpPr>
            <p:cNvPr id="70" name="Text Box 18"/>
            <p:cNvSpPr txBox="1">
              <a:spLocks noChangeArrowheads="1"/>
            </p:cNvSpPr>
            <p:nvPr/>
          </p:nvSpPr>
          <p:spPr bwMode="auto">
            <a:xfrm>
              <a:off x="6313064" y="6126511"/>
              <a:ext cx="845103"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R3</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295419" y="3796469"/>
              <a:ext cx="541201" cy="442800"/>
            </a:xfrm>
            <a:prstGeom prst="rect">
              <a:avLst/>
            </a:prstGeom>
            <a:noFill/>
            <a:ln>
              <a:noFill/>
            </a:ln>
          </p:spPr>
        </p:pic>
        <p:pic>
          <p:nvPicPr>
            <p:cNvPr id="72" name="Picture 2" descr="G:\做的项目\公共\扁平图标切换\更新2015_01_21\oss扁平图标库2015_01_21更新-04.png"/>
            <p:cNvPicPr>
              <a:picLocks noChangeAspect="1" noChangeArrowheads="1"/>
            </p:cNvPicPr>
            <p:nvPr/>
          </p:nvPicPr>
          <p:blipFill>
            <a:blip r:embed="rId3" cstate="print">
              <a:duotone>
                <a:schemeClr val="accent2">
                  <a:shade val="45000"/>
                  <a:satMod val="135000"/>
                </a:schemeClr>
                <a:prstClr val="white"/>
              </a:duotone>
            </a:blip>
            <a:stretch>
              <a:fillRect/>
            </a:stretch>
          </p:blipFill>
          <p:spPr bwMode="auto">
            <a:xfrm>
              <a:off x="5963482" y="3796469"/>
              <a:ext cx="541201" cy="442800"/>
            </a:xfrm>
            <a:prstGeom prst="rect">
              <a:avLst/>
            </a:prstGeom>
            <a:noFill/>
            <a:ln>
              <a:noFill/>
            </a:ln>
          </p:spPr>
        </p:pic>
        <p:cxnSp>
          <p:nvCxnSpPr>
            <p:cNvPr id="73" name="直接连接符 72"/>
            <p:cNvCxnSpPr>
              <a:stCxn id="71" idx="3"/>
              <a:endCxn id="72" idx="1"/>
            </p:cNvCxnSpPr>
            <p:nvPr/>
          </p:nvCxnSpPr>
          <p:spPr bwMode="auto">
            <a:xfrm>
              <a:off x="4836620" y="4017869"/>
              <a:ext cx="112686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74" name="文本框 73"/>
            <p:cNvSpPr txBox="1"/>
            <p:nvPr/>
          </p:nvSpPr>
          <p:spPr>
            <a:xfrm>
              <a:off x="4914141" y="4030125"/>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1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580040" y="3796469"/>
              <a:ext cx="541201" cy="442800"/>
            </a:xfrm>
            <a:prstGeom prst="rect">
              <a:avLst/>
            </a:prstGeom>
            <a:noFill/>
            <a:ln>
              <a:noFill/>
            </a:ln>
          </p:spPr>
        </p:pic>
        <p:sp>
          <p:nvSpPr>
            <p:cNvPr id="76" name="Text Box 18"/>
            <p:cNvSpPr txBox="1">
              <a:spLocks noChangeArrowheads="1"/>
            </p:cNvSpPr>
            <p:nvPr/>
          </p:nvSpPr>
          <p:spPr bwMode="auto">
            <a:xfrm>
              <a:off x="5818999" y="4299694"/>
              <a:ext cx="949299"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DR</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10.0.12.2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Text Box 18"/>
            <p:cNvSpPr txBox="1">
              <a:spLocks noChangeArrowheads="1"/>
            </p:cNvSpPr>
            <p:nvPr/>
          </p:nvSpPr>
          <p:spPr bwMode="auto">
            <a:xfrm>
              <a:off x="8143710" y="3746136"/>
              <a:ext cx="845103"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R2</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8" name="直接连接符 77"/>
            <p:cNvCxnSpPr>
              <a:stCxn id="72" idx="3"/>
              <a:endCxn id="75" idx="1"/>
            </p:cNvCxnSpPr>
            <p:nvPr/>
          </p:nvCxnSpPr>
          <p:spPr bwMode="auto">
            <a:xfrm>
              <a:off x="6504683" y="4017869"/>
              <a:ext cx="1075357"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79" name="Picture 2" descr="G:\做的项目\公共\扁平图标切换\更新2015_01_21\oss扁平图标库2015_01_21更新-04.png"/>
            <p:cNvPicPr>
              <a:picLocks noChangeAspect="1" noChangeArrowheads="1"/>
            </p:cNvPicPr>
            <p:nvPr/>
          </p:nvPicPr>
          <p:blipFill>
            <a:blip r:embed="rId3" cstate="print">
              <a:duotone>
                <a:schemeClr val="accent2">
                  <a:shade val="45000"/>
                  <a:satMod val="135000"/>
                </a:schemeClr>
                <a:prstClr val="white"/>
              </a:duotone>
            </a:blip>
            <a:stretch>
              <a:fillRect/>
            </a:stretch>
          </p:blipFill>
          <p:spPr bwMode="auto">
            <a:xfrm>
              <a:off x="7580040" y="4855653"/>
              <a:ext cx="541201" cy="442800"/>
            </a:xfrm>
            <a:prstGeom prst="rect">
              <a:avLst/>
            </a:prstGeom>
            <a:noFill/>
            <a:ln>
              <a:noFill/>
            </a:ln>
          </p:spPr>
        </p:pic>
        <p:cxnSp>
          <p:nvCxnSpPr>
            <p:cNvPr id="80" name="直接连接符 79"/>
            <p:cNvCxnSpPr>
              <a:stCxn id="75" idx="2"/>
              <a:endCxn id="79" idx="0"/>
            </p:cNvCxnSpPr>
            <p:nvPr/>
          </p:nvCxnSpPr>
          <p:spPr bwMode="auto">
            <a:xfrm>
              <a:off x="7850641" y="4239269"/>
              <a:ext cx="0" cy="61638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81" name="Text Box 18"/>
            <p:cNvSpPr txBox="1">
              <a:spLocks noChangeArrowheads="1"/>
            </p:cNvSpPr>
            <p:nvPr/>
          </p:nvSpPr>
          <p:spPr bwMode="auto">
            <a:xfrm>
              <a:off x="7279861" y="5285144"/>
              <a:ext cx="1053494"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DR</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10.0.235.2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p:cNvSpPr txBox="1"/>
            <p:nvPr/>
          </p:nvSpPr>
          <p:spPr>
            <a:xfrm>
              <a:off x="6562486" y="4030125"/>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0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p:cNvSpPr txBox="1"/>
            <p:nvPr/>
          </p:nvSpPr>
          <p:spPr>
            <a:xfrm>
              <a:off x="7254387" y="4264645"/>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1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6528301" y="5686887"/>
              <a:ext cx="541201" cy="442800"/>
            </a:xfrm>
            <a:prstGeom prst="rect">
              <a:avLst/>
            </a:prstGeom>
            <a:noFill/>
            <a:ln>
              <a:noFill/>
            </a:ln>
          </p:spPr>
        </p:pic>
        <p:pic>
          <p:nvPicPr>
            <p:cNvPr id="8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8446171" y="5686887"/>
              <a:ext cx="541201" cy="442800"/>
            </a:xfrm>
            <a:prstGeom prst="rect">
              <a:avLst/>
            </a:prstGeom>
            <a:noFill/>
            <a:ln>
              <a:noFill/>
            </a:ln>
          </p:spPr>
        </p:pic>
        <p:cxnSp>
          <p:nvCxnSpPr>
            <p:cNvPr id="86" name="直接连接符 85"/>
            <p:cNvCxnSpPr>
              <a:stCxn id="79" idx="1"/>
              <a:endCxn id="84" idx="0"/>
            </p:cNvCxnSpPr>
            <p:nvPr/>
          </p:nvCxnSpPr>
          <p:spPr bwMode="auto">
            <a:xfrm flipH="1">
              <a:off x="6798902" y="5077053"/>
              <a:ext cx="781138" cy="60983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7" name="直接连接符 86"/>
            <p:cNvCxnSpPr>
              <a:stCxn id="79" idx="3"/>
              <a:endCxn id="85" idx="0"/>
            </p:cNvCxnSpPr>
            <p:nvPr/>
          </p:nvCxnSpPr>
          <p:spPr bwMode="auto">
            <a:xfrm>
              <a:off x="8121241" y="5077053"/>
              <a:ext cx="595531" cy="60983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88" name="Text Box 18"/>
            <p:cNvSpPr txBox="1">
              <a:spLocks noChangeArrowheads="1"/>
            </p:cNvSpPr>
            <p:nvPr/>
          </p:nvSpPr>
          <p:spPr bwMode="auto">
            <a:xfrm>
              <a:off x="8294220" y="6126511"/>
              <a:ext cx="845103"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R5</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10.0.5.5</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88"/>
            <p:cNvSpPr txBox="1"/>
            <p:nvPr/>
          </p:nvSpPr>
          <p:spPr>
            <a:xfrm>
              <a:off x="6623070" y="5191181"/>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0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a:xfrm>
              <a:off x="8361178" y="5191181"/>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0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Text Box 18"/>
            <p:cNvSpPr txBox="1">
              <a:spLocks noChangeArrowheads="1"/>
            </p:cNvSpPr>
            <p:nvPr/>
          </p:nvSpPr>
          <p:spPr bwMode="auto">
            <a:xfrm>
              <a:off x="4182003" y="4299694"/>
              <a:ext cx="845103"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R1</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58144875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Setting Up an SPF Tree (6)</a:t>
            </a:r>
            <a:endParaRPr lang="en-US" altLang="zh-CN" dirty="0">
              <a:sym typeface="Huawei Sans" panose="020C0503030203020204" pitchFamily="34" charset="0"/>
            </a:endParaRPr>
          </a:p>
        </p:txBody>
      </p:sp>
      <p:sp>
        <p:nvSpPr>
          <p:cNvPr id="4" name="矩形 3"/>
          <p:cNvSpPr/>
          <p:nvPr/>
        </p:nvSpPr>
        <p:spPr bwMode="auto">
          <a:xfrm>
            <a:off x="6468474" y="1887748"/>
            <a:ext cx="3079407" cy="4149482"/>
          </a:xfrm>
          <a:prstGeom prst="rect">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&lt;R1&gt;display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lsdb</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router 10.0.5.5</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Type      : Router</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Ls id     : 10.0.5.5</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Adv</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rtr</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10.0.5.5  </a:t>
            </a:r>
          </a:p>
          <a:p>
            <a:pPr fontAlgn="ct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Link ID: 10.0.235.2   </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Data   : 10.0.235.5   </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Link Type: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TransNet</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Metric : 1</a:t>
            </a:r>
          </a:p>
          <a:p>
            <a:pPr fontAlgn="ct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Link ID: 10.0.4.4      </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Data   : 10.0.45.5    </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Link Type: P-2-P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Metric : 48</a:t>
            </a:r>
          </a:p>
          <a:p>
            <a:pPr fontAlgn="ct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Link ID: 10.0.45.0    </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Data   : 255.255.255.0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Link Type: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StubNet</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Metric : 48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Priority : Low</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p:cNvSpPr/>
          <p:nvPr/>
        </p:nvSpPr>
        <p:spPr>
          <a:xfrm>
            <a:off x="6566954" y="3018425"/>
            <a:ext cx="2618994" cy="769930"/>
          </a:xfrm>
          <a:prstGeom prst="rect">
            <a:avLst/>
          </a:prstGeom>
          <a:noFill/>
          <a:ln w="19050" cap="flat" cmpd="sng" algn="ctr">
            <a:solidFill>
              <a:srgbClr val="EC7061"/>
            </a:solidFill>
            <a:prstDash val="dash"/>
          </a:ln>
          <a:effectLst/>
        </p:spPr>
        <p:txBody>
          <a:bodyPr rtlCol="0" anchor="ctr"/>
          <a:lstStyle/>
          <a:p>
            <a:pPr marL="0" marR="0" indent="0" algn="ctr" defTabSz="914400" eaLnBrk="1" fontAlgn="ctr" latinLnBrk="0" hangingPunct="1">
              <a:lnSpc>
                <a:spcPct val="100000"/>
              </a:lnSpc>
              <a:spcBef>
                <a:spcPct val="0"/>
              </a:spcBef>
              <a:spcAft>
                <a:spcPct val="0"/>
              </a:spcAft>
              <a:buClrTx/>
              <a:buSzTx/>
              <a:buFontTx/>
              <a:buNone/>
              <a:tabLst/>
            </a:pPr>
            <a:endParaRPr kumimoji="0" lang="en-US" altLang="zh-CN" sz="10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p:cNvSpPr/>
          <p:nvPr/>
        </p:nvSpPr>
        <p:spPr>
          <a:xfrm>
            <a:off x="6566954" y="3854748"/>
            <a:ext cx="2618994" cy="895649"/>
          </a:xfrm>
          <a:prstGeom prst="rect">
            <a:avLst/>
          </a:prstGeom>
          <a:noFill/>
          <a:ln w="19050" cap="flat" cmpd="sng" algn="ctr">
            <a:solidFill>
              <a:srgbClr val="00B0F0"/>
            </a:solidFill>
            <a:prstDash val="dash"/>
          </a:ln>
          <a:effectLst/>
        </p:spPr>
        <p:txBody>
          <a:bodyPr rtlCol="0" anchor="ctr"/>
          <a:lstStyle/>
          <a:p>
            <a:pPr marL="0" marR="0" indent="0" algn="ctr" defTabSz="914400" eaLnBrk="1" fontAlgn="ctr" latinLnBrk="0" hangingPunct="1">
              <a:lnSpc>
                <a:spcPct val="100000"/>
              </a:lnSpc>
              <a:spcBef>
                <a:spcPct val="0"/>
              </a:spcBef>
              <a:spcAft>
                <a:spcPct val="0"/>
              </a:spcAft>
              <a:buClrTx/>
              <a:buSzTx/>
              <a:buFontTx/>
              <a:buNone/>
              <a:tabLst/>
            </a:pPr>
            <a:endParaRPr kumimoji="0" lang="en-US" altLang="zh-CN" sz="10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bwMode="auto">
          <a:xfrm>
            <a:off x="9364145" y="5189800"/>
            <a:ext cx="1647156" cy="531835"/>
          </a:xfrm>
          <a:prstGeom prst="rect">
            <a:avLst/>
          </a:prstGeom>
          <a:solidFill>
            <a:srgbClr val="F4FBFE"/>
          </a:solidFill>
          <a:ln w="9525">
            <a:solidFill>
              <a:srgbClr val="99DFF9"/>
            </a:solidFill>
            <a:miter lim="800000"/>
            <a:headEnd/>
            <a:tailEnd/>
          </a:ln>
        </p:spPr>
        <p:txBody>
          <a:bodyPr vert="horz" wrap="square" lIns="99980" tIns="49986" rIns="99980" bIns="49986" rtlCol="0">
            <a:spAutoFit/>
          </a:bodyPr>
          <a:lstStyle>
            <a:defPPr>
              <a:defRPr lang="en-US"/>
            </a:defPPr>
            <a:lvl1pPr algn="ctr" defTabSz="1001649" eaLnBrk="0" hangingPunct="0">
              <a:defRPr sz="1400">
                <a:solidFill>
                  <a:srgbClr val="000000"/>
                </a:solidFill>
                <a:latin typeface="Arial"/>
                <a:cs typeface="Arial" pitchFamily="34" charset="0"/>
              </a:defRPr>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Fifth route prefix</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矩形 56"/>
          <p:cNvSpPr/>
          <p:nvPr/>
        </p:nvSpPr>
        <p:spPr>
          <a:xfrm>
            <a:off x="6566954" y="4800620"/>
            <a:ext cx="2618994" cy="1032289"/>
          </a:xfrm>
          <a:prstGeom prst="rect">
            <a:avLst/>
          </a:prstGeom>
          <a:noFill/>
          <a:ln w="19050" cap="flat" cmpd="sng" algn="ctr">
            <a:solidFill>
              <a:srgbClr val="FFC000"/>
            </a:solidFill>
            <a:prstDash val="dash"/>
          </a:ln>
          <a:effectLst/>
        </p:spPr>
        <p:txBody>
          <a:bodyPr rtlCol="0" anchor="ctr"/>
          <a:lstStyle/>
          <a:p>
            <a:pPr algn="ctr" defTabSz="914400" fontAlgn="ctr">
              <a:spcBef>
                <a:spcPct val="0"/>
              </a:spcBef>
              <a:spcAft>
                <a:spcPct val="0"/>
              </a:spcAft>
            </a:pPr>
            <a:endParaRPr lang="en-US" altLang="zh-CN" sz="10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椭圆 64"/>
          <p:cNvSpPr>
            <a:spLocks noChangeAspect="1"/>
          </p:cNvSpPr>
          <p:nvPr/>
        </p:nvSpPr>
        <p:spPr>
          <a:xfrm>
            <a:off x="9260249" y="5089987"/>
            <a:ext cx="213330" cy="216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6" name="组合 65"/>
          <p:cNvGrpSpPr/>
          <p:nvPr/>
        </p:nvGrpSpPr>
        <p:grpSpPr>
          <a:xfrm>
            <a:off x="9444204" y="152813"/>
            <a:ext cx="2066885" cy="216002"/>
            <a:chOff x="9444204" y="152813"/>
            <a:chExt cx="2066885" cy="216002"/>
          </a:xfrm>
        </p:grpSpPr>
        <p:sp>
          <p:nvSpPr>
            <p:cNvPr id="67" name="五边形 66"/>
            <p:cNvSpPr/>
            <p:nvPr/>
          </p:nvSpPr>
          <p:spPr bwMode="auto">
            <a:xfrm>
              <a:off x="9444204" y="152815"/>
              <a:ext cx="108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Phase 1</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燕尾形 67"/>
            <p:cNvSpPr/>
            <p:nvPr/>
          </p:nvSpPr>
          <p:spPr bwMode="auto">
            <a:xfrm>
              <a:off x="10431089" y="152813"/>
              <a:ext cx="108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Phase 2</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9" name="文本框 68"/>
          <p:cNvSpPr txBox="1"/>
          <p:nvPr/>
        </p:nvSpPr>
        <p:spPr>
          <a:xfrm>
            <a:off x="429741" y="1259595"/>
            <a:ext cx="5505584" cy="461665"/>
          </a:xfrm>
          <a:prstGeom prst="rect">
            <a:avLst/>
          </a:prstGeom>
          <a:noFill/>
        </p:spPr>
        <p:txBody>
          <a:bodyPr wrap="square" rtlCol="0">
            <a:spAutoFit/>
          </a:bodyPr>
          <a:lstStyle>
            <a:defPPr>
              <a:defRPr lang="en-US"/>
            </a:defPPr>
            <a:lvl1pPr>
              <a:defRPr sz="1200"/>
            </a:lvl1pPr>
          </a:lstStyle>
          <a:p>
            <a:pPr marL="342900" indent="-342900" fontAlgn="ctr">
              <a:buFont typeface="+mj-lt"/>
              <a:buAutoNum type="arabicPeriod" startAt="10"/>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R1 queries Type 1 LSAs of R5, adds R4 to the SPF tree, and deletes R4 from the candidate list.</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93" name="表格 92"/>
          <p:cNvGraphicFramePr>
            <a:graphicFrameLocks noGrp="1"/>
          </p:cNvGraphicFramePr>
          <p:nvPr>
            <p:extLst>
              <p:ext uri="{D42A27DB-BD31-4B8C-83A1-F6EECF244321}">
                <p14:modId xmlns:p14="http://schemas.microsoft.com/office/powerpoint/2010/main" val="2616794318"/>
              </p:ext>
            </p:extLst>
          </p:nvPr>
        </p:nvGraphicFramePr>
        <p:xfrm>
          <a:off x="866393" y="5202177"/>
          <a:ext cx="4756162" cy="1037026"/>
        </p:xfrm>
        <a:graphic>
          <a:graphicData uri="http://schemas.openxmlformats.org/drawingml/2006/table">
            <a:tbl>
              <a:tblPr firstRow="1" bandRow="1"/>
              <a:tblGrid>
                <a:gridCol w="1940773"/>
                <a:gridCol w="1463159"/>
                <a:gridCol w="1352230"/>
              </a:tblGrid>
              <a:tr h="349920">
                <a:tc>
                  <a:txBody>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Candidate List</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solidFill>
                      <a:srgbClr val="00B0F0"/>
                    </a:solidFill>
                  </a:tcPr>
                </a:tc>
                <a:tc>
                  <a:txBody>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Total Candidate Cost</a:t>
                      </a:r>
                      <a:endParaRPr lang="en-US" altLang="zh-CN"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solidFill>
                      <a:srgbClr val="00B0F0"/>
                    </a:solidFill>
                  </a:tcPr>
                </a:tc>
                <a:tc>
                  <a:txBody>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Root/Parent Node</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solidFill>
                      <a:srgbClr val="00B0F0"/>
                    </a:solidFill>
                  </a:tcPr>
                </a:tc>
              </a:tr>
              <a:tr h="289913">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10.0.4.4</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1+0+48</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r>
              <a:tr h="289913">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10.0.4.4</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1+0+1+0+48</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10.0.5.5</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tcPr>
                </a:tc>
              </a:tr>
            </a:tbl>
          </a:graphicData>
        </a:graphic>
      </p:graphicFrame>
      <p:cxnSp>
        <p:nvCxnSpPr>
          <p:cNvPr id="119" name="直接连接符 118"/>
          <p:cNvCxnSpPr/>
          <p:nvPr/>
        </p:nvCxnSpPr>
        <p:spPr bwMode="auto">
          <a:xfrm flipV="1">
            <a:off x="5622555" y="4382785"/>
            <a:ext cx="845919" cy="1338850"/>
          </a:xfrm>
          <a:prstGeom prst="line">
            <a:avLst/>
          </a:prstGeom>
          <a:solidFill>
            <a:schemeClr val="accent1"/>
          </a:solidFill>
          <a:ln w="28575" cap="flat" cmpd="sng" algn="ctr">
            <a:solidFill>
              <a:srgbClr val="EC7061"/>
            </a:solidFill>
            <a:prstDash val="sysDot"/>
            <a:round/>
            <a:headEnd type="none" w="med" len="med"/>
            <a:tailEnd type="none" w="med" len="med"/>
          </a:ln>
          <a:effectLst/>
        </p:spPr>
      </p:cxnSp>
      <p:grpSp>
        <p:nvGrpSpPr>
          <p:cNvPr id="120" name="组合 119"/>
          <p:cNvGrpSpPr/>
          <p:nvPr/>
        </p:nvGrpSpPr>
        <p:grpSpPr>
          <a:xfrm>
            <a:off x="877660" y="1752246"/>
            <a:ext cx="4843904" cy="3393164"/>
            <a:chOff x="4295419" y="3713774"/>
            <a:chExt cx="4843904" cy="3393164"/>
          </a:xfrm>
        </p:grpSpPr>
        <p:sp>
          <p:nvSpPr>
            <p:cNvPr id="121" name="Text Box 18"/>
            <p:cNvSpPr txBox="1">
              <a:spLocks noChangeArrowheads="1"/>
            </p:cNvSpPr>
            <p:nvPr/>
          </p:nvSpPr>
          <p:spPr bwMode="auto">
            <a:xfrm>
              <a:off x="6313064" y="6583718"/>
              <a:ext cx="845103"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R3</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295419" y="3796469"/>
              <a:ext cx="541201" cy="442800"/>
            </a:xfrm>
            <a:prstGeom prst="rect">
              <a:avLst/>
            </a:prstGeom>
            <a:noFill/>
            <a:ln>
              <a:noFill/>
            </a:ln>
          </p:spPr>
        </p:pic>
        <p:pic>
          <p:nvPicPr>
            <p:cNvPr id="123" name="Picture 2" descr="G:\做的项目\公共\扁平图标切换\更新2015_01_21\oss扁平图标库2015_01_21更新-04.png"/>
            <p:cNvPicPr>
              <a:picLocks noChangeAspect="1" noChangeArrowheads="1"/>
            </p:cNvPicPr>
            <p:nvPr/>
          </p:nvPicPr>
          <p:blipFill>
            <a:blip r:embed="rId3" cstate="print">
              <a:duotone>
                <a:schemeClr val="accent2">
                  <a:shade val="45000"/>
                  <a:satMod val="135000"/>
                </a:schemeClr>
                <a:prstClr val="white"/>
              </a:duotone>
            </a:blip>
            <a:stretch>
              <a:fillRect/>
            </a:stretch>
          </p:blipFill>
          <p:spPr bwMode="auto">
            <a:xfrm>
              <a:off x="5963482" y="3796469"/>
              <a:ext cx="541201" cy="442800"/>
            </a:xfrm>
            <a:prstGeom prst="rect">
              <a:avLst/>
            </a:prstGeom>
            <a:noFill/>
            <a:ln>
              <a:noFill/>
            </a:ln>
          </p:spPr>
        </p:pic>
        <p:cxnSp>
          <p:nvCxnSpPr>
            <p:cNvPr id="124" name="直接连接符 123"/>
            <p:cNvCxnSpPr>
              <a:stCxn id="122" idx="3"/>
              <a:endCxn id="123" idx="1"/>
            </p:cNvCxnSpPr>
            <p:nvPr/>
          </p:nvCxnSpPr>
          <p:spPr bwMode="auto">
            <a:xfrm>
              <a:off x="4836620" y="4017869"/>
              <a:ext cx="112686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25" name="文本框 124"/>
            <p:cNvSpPr txBox="1"/>
            <p:nvPr/>
          </p:nvSpPr>
          <p:spPr>
            <a:xfrm>
              <a:off x="4890449" y="3727712"/>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1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580040" y="3796469"/>
              <a:ext cx="541201" cy="442800"/>
            </a:xfrm>
            <a:prstGeom prst="rect">
              <a:avLst/>
            </a:prstGeom>
            <a:noFill/>
            <a:ln>
              <a:noFill/>
            </a:ln>
          </p:spPr>
        </p:pic>
        <p:sp>
          <p:nvSpPr>
            <p:cNvPr id="127" name="Text Box 18"/>
            <p:cNvSpPr txBox="1">
              <a:spLocks noChangeArrowheads="1"/>
            </p:cNvSpPr>
            <p:nvPr/>
          </p:nvSpPr>
          <p:spPr bwMode="auto">
            <a:xfrm>
              <a:off x="5818999" y="4299694"/>
              <a:ext cx="949299"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DR</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10.0.12.2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Text Box 18"/>
            <p:cNvSpPr txBox="1">
              <a:spLocks noChangeArrowheads="1"/>
            </p:cNvSpPr>
            <p:nvPr/>
          </p:nvSpPr>
          <p:spPr bwMode="auto">
            <a:xfrm>
              <a:off x="8239648" y="3713774"/>
              <a:ext cx="845103"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R2</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9" name="直接连接符 128"/>
            <p:cNvCxnSpPr>
              <a:stCxn id="123" idx="3"/>
              <a:endCxn id="126" idx="1"/>
            </p:cNvCxnSpPr>
            <p:nvPr/>
          </p:nvCxnSpPr>
          <p:spPr bwMode="auto">
            <a:xfrm>
              <a:off x="6504683" y="4017869"/>
              <a:ext cx="1075357"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30" name="Picture 2" descr="G:\做的项目\公共\扁平图标切换\更新2015_01_21\oss扁平图标库2015_01_21更新-04.png"/>
            <p:cNvPicPr>
              <a:picLocks noChangeAspect="1" noChangeArrowheads="1"/>
            </p:cNvPicPr>
            <p:nvPr/>
          </p:nvPicPr>
          <p:blipFill>
            <a:blip r:embed="rId3" cstate="print">
              <a:duotone>
                <a:schemeClr val="accent2">
                  <a:shade val="45000"/>
                  <a:satMod val="135000"/>
                </a:schemeClr>
                <a:prstClr val="white"/>
              </a:duotone>
            </a:blip>
            <a:stretch>
              <a:fillRect/>
            </a:stretch>
          </p:blipFill>
          <p:spPr bwMode="auto">
            <a:xfrm>
              <a:off x="7580040" y="5049619"/>
              <a:ext cx="541201" cy="442800"/>
            </a:xfrm>
            <a:prstGeom prst="rect">
              <a:avLst/>
            </a:prstGeom>
            <a:noFill/>
            <a:ln>
              <a:noFill/>
            </a:ln>
          </p:spPr>
        </p:pic>
        <p:cxnSp>
          <p:nvCxnSpPr>
            <p:cNvPr id="131" name="直接连接符 130"/>
            <p:cNvCxnSpPr>
              <a:stCxn id="126" idx="2"/>
              <a:endCxn id="130" idx="0"/>
            </p:cNvCxnSpPr>
            <p:nvPr/>
          </p:nvCxnSpPr>
          <p:spPr bwMode="auto">
            <a:xfrm>
              <a:off x="7850641" y="4239269"/>
              <a:ext cx="0" cy="81035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32" name="Text Box 18"/>
            <p:cNvSpPr txBox="1">
              <a:spLocks noChangeArrowheads="1"/>
            </p:cNvSpPr>
            <p:nvPr/>
          </p:nvSpPr>
          <p:spPr bwMode="auto">
            <a:xfrm>
              <a:off x="7279861" y="5479110"/>
              <a:ext cx="1053494"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DR</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10.0.235.2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文本框 132"/>
            <p:cNvSpPr txBox="1"/>
            <p:nvPr/>
          </p:nvSpPr>
          <p:spPr>
            <a:xfrm>
              <a:off x="6432308" y="3740870"/>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0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文本框 133"/>
            <p:cNvSpPr txBox="1"/>
            <p:nvPr/>
          </p:nvSpPr>
          <p:spPr>
            <a:xfrm>
              <a:off x="7254387" y="4264645"/>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1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6528301" y="6144094"/>
              <a:ext cx="541201" cy="442800"/>
            </a:xfrm>
            <a:prstGeom prst="rect">
              <a:avLst/>
            </a:prstGeom>
            <a:noFill/>
            <a:ln>
              <a:noFill/>
            </a:ln>
          </p:spPr>
        </p:pic>
        <p:pic>
          <p:nvPicPr>
            <p:cNvPr id="13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8446171" y="6144094"/>
              <a:ext cx="541201" cy="442800"/>
            </a:xfrm>
            <a:prstGeom prst="rect">
              <a:avLst/>
            </a:prstGeom>
            <a:noFill/>
            <a:ln>
              <a:noFill/>
            </a:ln>
          </p:spPr>
        </p:pic>
        <p:cxnSp>
          <p:nvCxnSpPr>
            <p:cNvPr id="137" name="直接连接符 136"/>
            <p:cNvCxnSpPr>
              <a:stCxn id="130" idx="1"/>
              <a:endCxn id="135" idx="0"/>
            </p:cNvCxnSpPr>
            <p:nvPr/>
          </p:nvCxnSpPr>
          <p:spPr bwMode="auto">
            <a:xfrm flipH="1">
              <a:off x="6798902" y="5271019"/>
              <a:ext cx="781138" cy="87307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8" name="直接连接符 137"/>
            <p:cNvCxnSpPr>
              <a:stCxn id="130" idx="3"/>
              <a:endCxn id="136" idx="0"/>
            </p:cNvCxnSpPr>
            <p:nvPr/>
          </p:nvCxnSpPr>
          <p:spPr bwMode="auto">
            <a:xfrm>
              <a:off x="8121241" y="5271019"/>
              <a:ext cx="595531" cy="873075"/>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39" name="Text Box 18"/>
            <p:cNvSpPr txBox="1">
              <a:spLocks noChangeArrowheads="1"/>
            </p:cNvSpPr>
            <p:nvPr/>
          </p:nvSpPr>
          <p:spPr bwMode="auto">
            <a:xfrm>
              <a:off x="8294220" y="6583718"/>
              <a:ext cx="845103"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R5</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10.0.5.5</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文本框 139"/>
            <p:cNvSpPr txBox="1"/>
            <p:nvPr/>
          </p:nvSpPr>
          <p:spPr>
            <a:xfrm>
              <a:off x="6757971" y="5385147"/>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0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文本框 140"/>
            <p:cNvSpPr txBox="1"/>
            <p:nvPr/>
          </p:nvSpPr>
          <p:spPr>
            <a:xfrm>
              <a:off x="8291745" y="5385147"/>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0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6103953" y="5083462"/>
              <a:ext cx="541201" cy="442800"/>
            </a:xfrm>
            <a:prstGeom prst="rect">
              <a:avLst/>
            </a:prstGeom>
            <a:noFill/>
            <a:ln>
              <a:noFill/>
            </a:ln>
          </p:spPr>
        </p:pic>
        <p:cxnSp>
          <p:nvCxnSpPr>
            <p:cNvPr id="143" name="直接连接符 142"/>
            <p:cNvCxnSpPr>
              <a:stCxn id="126" idx="1"/>
              <a:endCxn id="142" idx="0"/>
            </p:cNvCxnSpPr>
            <p:nvPr/>
          </p:nvCxnSpPr>
          <p:spPr bwMode="auto">
            <a:xfrm flipH="1">
              <a:off x="6374554" y="4017869"/>
              <a:ext cx="1205486" cy="106559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44" name="Text Box 18"/>
            <p:cNvSpPr txBox="1">
              <a:spLocks noChangeArrowheads="1"/>
            </p:cNvSpPr>
            <p:nvPr/>
          </p:nvSpPr>
          <p:spPr bwMode="auto">
            <a:xfrm>
              <a:off x="5786315" y="5479110"/>
              <a:ext cx="845103"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R4</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10.0.4.4</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Text Box 18"/>
            <p:cNvSpPr txBox="1">
              <a:spLocks noChangeArrowheads="1"/>
            </p:cNvSpPr>
            <p:nvPr/>
          </p:nvSpPr>
          <p:spPr bwMode="auto">
            <a:xfrm>
              <a:off x="4332280" y="4299694"/>
              <a:ext cx="845103"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R1</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文本框 145"/>
            <p:cNvSpPr txBox="1"/>
            <p:nvPr/>
          </p:nvSpPr>
          <p:spPr>
            <a:xfrm>
              <a:off x="6690231" y="4482767"/>
              <a:ext cx="758541"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48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58033762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Setting Up an SPF Tree (7)</a:t>
            </a:r>
            <a:endParaRPr lang="en-US" altLang="zh-CN" dirty="0">
              <a:sym typeface="Huawei Sans" panose="020C0503030203020204" pitchFamily="34" charset="0"/>
            </a:endParaRPr>
          </a:p>
        </p:txBody>
      </p:sp>
      <p:sp>
        <p:nvSpPr>
          <p:cNvPr id="4" name="矩形 3"/>
          <p:cNvSpPr/>
          <p:nvPr/>
        </p:nvSpPr>
        <p:spPr bwMode="auto">
          <a:xfrm>
            <a:off x="6493199" y="1428695"/>
            <a:ext cx="3363667" cy="4869364"/>
          </a:xfrm>
          <a:prstGeom prst="rect">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&lt;R1&gt;display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lsdb</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router 10.0.4.4</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Type      : Router</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Ls id     : 10.0.4.4</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Adv</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rtr</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10.0.4.4  </a:t>
            </a:r>
          </a:p>
          <a:p>
            <a:pPr fontAlgn="ct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Link ID: 10.0.2.2   </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Data   : 10.0.24.4  </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Link Type: P-2-P  </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Metric : 48</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Link ID: 10.0.5.5     </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Data   : 10.0.45.4    </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Link Type: P-2-P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Metric : 48</a:t>
            </a:r>
          </a:p>
          <a:p>
            <a:pPr fontAlgn="ct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Link ID: 10.0.24.0    </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Data   : 255.255.255.0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Link Type: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StubNet</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Metric : 48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Priority : Low</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Link ID: 10.0.45.0    </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Data   : 255.255.255.0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Link Type: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StubNet</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Metric : 48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Priority : Low</a:t>
            </a:r>
          </a:p>
          <a:p>
            <a:pPr fontAlgn="ct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7" name="矩形 26"/>
          <p:cNvSpPr/>
          <p:nvPr/>
        </p:nvSpPr>
        <p:spPr>
          <a:xfrm>
            <a:off x="6583134" y="2522968"/>
            <a:ext cx="2468878" cy="1543307"/>
          </a:xfrm>
          <a:prstGeom prst="rect">
            <a:avLst/>
          </a:prstGeom>
          <a:noFill/>
          <a:ln w="19050" cap="flat" cmpd="sng" algn="ctr">
            <a:solidFill>
              <a:srgbClr val="EC7061"/>
            </a:solidFill>
            <a:prstDash val="dash"/>
          </a:ln>
          <a:effectLst/>
        </p:spPr>
        <p:txBody>
          <a:bodyPr rtlCol="0" anchor="ctr"/>
          <a:lstStyle/>
          <a:p>
            <a:pPr marL="0" marR="0" indent="0" algn="ctr" defTabSz="914400" eaLnBrk="1" fontAlgn="ctr" latinLnBrk="0" hangingPunct="1">
              <a:lnSpc>
                <a:spcPct val="100000"/>
              </a:lnSpc>
              <a:spcBef>
                <a:spcPct val="0"/>
              </a:spcBef>
              <a:spcAft>
                <a:spcPct val="0"/>
              </a:spcAft>
              <a:buClrTx/>
              <a:buSzTx/>
              <a:buFontTx/>
              <a:buNone/>
              <a:tabLst/>
            </a:pPr>
            <a:endParaRPr kumimoji="0" lang="en-US" altLang="zh-CN" sz="10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3" name="组合 32"/>
          <p:cNvGrpSpPr/>
          <p:nvPr/>
        </p:nvGrpSpPr>
        <p:grpSpPr>
          <a:xfrm>
            <a:off x="884781" y="2522969"/>
            <a:ext cx="4843904" cy="3379226"/>
            <a:chOff x="4295419" y="3727712"/>
            <a:chExt cx="4843904" cy="3379226"/>
          </a:xfrm>
        </p:grpSpPr>
        <p:sp>
          <p:nvSpPr>
            <p:cNvPr id="34" name="Text Box 18"/>
            <p:cNvSpPr txBox="1">
              <a:spLocks noChangeArrowheads="1"/>
            </p:cNvSpPr>
            <p:nvPr/>
          </p:nvSpPr>
          <p:spPr bwMode="auto">
            <a:xfrm>
              <a:off x="6313064" y="6583718"/>
              <a:ext cx="845103"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R3</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295419" y="3796469"/>
              <a:ext cx="541201" cy="442800"/>
            </a:xfrm>
            <a:prstGeom prst="rect">
              <a:avLst/>
            </a:prstGeom>
            <a:noFill/>
            <a:ln>
              <a:noFill/>
            </a:ln>
          </p:spPr>
        </p:pic>
        <p:pic>
          <p:nvPicPr>
            <p:cNvPr id="36" name="Picture 2" descr="G:\做的项目\公共\扁平图标切换\更新2015_01_21\oss扁平图标库2015_01_21更新-04.png"/>
            <p:cNvPicPr>
              <a:picLocks noChangeAspect="1" noChangeArrowheads="1"/>
            </p:cNvPicPr>
            <p:nvPr/>
          </p:nvPicPr>
          <p:blipFill>
            <a:blip r:embed="rId3" cstate="print">
              <a:duotone>
                <a:schemeClr val="accent2">
                  <a:shade val="45000"/>
                  <a:satMod val="135000"/>
                </a:schemeClr>
                <a:prstClr val="white"/>
              </a:duotone>
            </a:blip>
            <a:stretch>
              <a:fillRect/>
            </a:stretch>
          </p:blipFill>
          <p:spPr bwMode="auto">
            <a:xfrm>
              <a:off x="5963482" y="3796469"/>
              <a:ext cx="541201" cy="442800"/>
            </a:xfrm>
            <a:prstGeom prst="rect">
              <a:avLst/>
            </a:prstGeom>
            <a:noFill/>
            <a:ln>
              <a:noFill/>
            </a:ln>
          </p:spPr>
        </p:pic>
        <p:cxnSp>
          <p:nvCxnSpPr>
            <p:cNvPr id="37" name="直接连接符 36"/>
            <p:cNvCxnSpPr>
              <a:stCxn id="35" idx="3"/>
              <a:endCxn id="36" idx="1"/>
            </p:cNvCxnSpPr>
            <p:nvPr/>
          </p:nvCxnSpPr>
          <p:spPr bwMode="auto">
            <a:xfrm>
              <a:off x="4836620" y="4017869"/>
              <a:ext cx="112686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8" name="文本框 37"/>
            <p:cNvSpPr txBox="1"/>
            <p:nvPr/>
          </p:nvSpPr>
          <p:spPr>
            <a:xfrm>
              <a:off x="4890449" y="3727712"/>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1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580040" y="3796469"/>
              <a:ext cx="541201" cy="442800"/>
            </a:xfrm>
            <a:prstGeom prst="rect">
              <a:avLst/>
            </a:prstGeom>
            <a:noFill/>
            <a:ln>
              <a:noFill/>
            </a:ln>
          </p:spPr>
        </p:pic>
        <p:sp>
          <p:nvSpPr>
            <p:cNvPr id="40" name="Text Box 18"/>
            <p:cNvSpPr txBox="1">
              <a:spLocks noChangeArrowheads="1"/>
            </p:cNvSpPr>
            <p:nvPr/>
          </p:nvSpPr>
          <p:spPr bwMode="auto">
            <a:xfrm>
              <a:off x="5818999" y="4299694"/>
              <a:ext cx="949299"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DR</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10.0.12.2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 Box 18"/>
            <p:cNvSpPr txBox="1">
              <a:spLocks noChangeArrowheads="1"/>
            </p:cNvSpPr>
            <p:nvPr/>
          </p:nvSpPr>
          <p:spPr bwMode="auto">
            <a:xfrm>
              <a:off x="8127547" y="3796469"/>
              <a:ext cx="845103"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R2</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连接符 41"/>
            <p:cNvCxnSpPr>
              <a:stCxn id="36" idx="3"/>
              <a:endCxn id="39" idx="1"/>
            </p:cNvCxnSpPr>
            <p:nvPr/>
          </p:nvCxnSpPr>
          <p:spPr bwMode="auto">
            <a:xfrm>
              <a:off x="6504683" y="4017869"/>
              <a:ext cx="1075357"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43" name="Picture 2" descr="G:\做的项目\公共\扁平图标切换\更新2015_01_21\oss扁平图标库2015_01_21更新-04.png"/>
            <p:cNvPicPr>
              <a:picLocks noChangeAspect="1" noChangeArrowheads="1"/>
            </p:cNvPicPr>
            <p:nvPr/>
          </p:nvPicPr>
          <p:blipFill>
            <a:blip r:embed="rId3" cstate="print">
              <a:duotone>
                <a:schemeClr val="accent2">
                  <a:shade val="45000"/>
                  <a:satMod val="135000"/>
                </a:schemeClr>
                <a:prstClr val="white"/>
              </a:duotone>
            </a:blip>
            <a:stretch>
              <a:fillRect/>
            </a:stretch>
          </p:blipFill>
          <p:spPr bwMode="auto">
            <a:xfrm>
              <a:off x="7580040" y="5049619"/>
              <a:ext cx="541201" cy="442800"/>
            </a:xfrm>
            <a:prstGeom prst="rect">
              <a:avLst/>
            </a:prstGeom>
            <a:noFill/>
            <a:ln>
              <a:noFill/>
            </a:ln>
          </p:spPr>
        </p:pic>
        <p:cxnSp>
          <p:nvCxnSpPr>
            <p:cNvPr id="44" name="直接连接符 43"/>
            <p:cNvCxnSpPr>
              <a:stCxn id="39" idx="2"/>
              <a:endCxn id="43" idx="0"/>
            </p:cNvCxnSpPr>
            <p:nvPr/>
          </p:nvCxnSpPr>
          <p:spPr bwMode="auto">
            <a:xfrm>
              <a:off x="7850641" y="4239269"/>
              <a:ext cx="0" cy="81035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45" name="Text Box 18"/>
            <p:cNvSpPr txBox="1">
              <a:spLocks noChangeArrowheads="1"/>
            </p:cNvSpPr>
            <p:nvPr/>
          </p:nvSpPr>
          <p:spPr bwMode="auto">
            <a:xfrm>
              <a:off x="7279861" y="5479110"/>
              <a:ext cx="1053494"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DR</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10.0.235.2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a:xfrm>
              <a:off x="6432308" y="3740870"/>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0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a:xfrm>
              <a:off x="7254387" y="4264645"/>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1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6528301" y="6144094"/>
              <a:ext cx="541201" cy="442800"/>
            </a:xfrm>
            <a:prstGeom prst="rect">
              <a:avLst/>
            </a:prstGeom>
            <a:noFill/>
            <a:ln>
              <a:noFill/>
            </a:ln>
          </p:spPr>
        </p:pic>
        <p:pic>
          <p:nvPicPr>
            <p:cNvPr id="4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8446171" y="6144094"/>
              <a:ext cx="541201" cy="442800"/>
            </a:xfrm>
            <a:prstGeom prst="rect">
              <a:avLst/>
            </a:prstGeom>
            <a:noFill/>
            <a:ln>
              <a:noFill/>
            </a:ln>
          </p:spPr>
        </p:pic>
        <p:cxnSp>
          <p:nvCxnSpPr>
            <p:cNvPr id="50" name="直接连接符 49"/>
            <p:cNvCxnSpPr>
              <a:stCxn id="43" idx="1"/>
              <a:endCxn id="48" idx="0"/>
            </p:cNvCxnSpPr>
            <p:nvPr/>
          </p:nvCxnSpPr>
          <p:spPr bwMode="auto">
            <a:xfrm flipH="1">
              <a:off x="6798902" y="5271019"/>
              <a:ext cx="781138" cy="87307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1" name="直接连接符 50"/>
            <p:cNvCxnSpPr>
              <a:stCxn id="43" idx="3"/>
              <a:endCxn id="49" idx="0"/>
            </p:cNvCxnSpPr>
            <p:nvPr/>
          </p:nvCxnSpPr>
          <p:spPr bwMode="auto">
            <a:xfrm>
              <a:off x="8121241" y="5271019"/>
              <a:ext cx="595531" cy="873075"/>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2" name="Text Box 18"/>
            <p:cNvSpPr txBox="1">
              <a:spLocks noChangeArrowheads="1"/>
            </p:cNvSpPr>
            <p:nvPr/>
          </p:nvSpPr>
          <p:spPr bwMode="auto">
            <a:xfrm>
              <a:off x="8294220" y="6583718"/>
              <a:ext cx="845103"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R5</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10.0.5.5</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a:xfrm>
              <a:off x="6757971" y="5385147"/>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0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a:xfrm>
              <a:off x="8291745" y="5385147"/>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0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6103953" y="5083462"/>
              <a:ext cx="541201" cy="442800"/>
            </a:xfrm>
            <a:prstGeom prst="rect">
              <a:avLst/>
            </a:prstGeom>
            <a:noFill/>
            <a:ln>
              <a:noFill/>
            </a:ln>
          </p:spPr>
        </p:pic>
        <p:cxnSp>
          <p:nvCxnSpPr>
            <p:cNvPr id="59" name="直接连接符 58"/>
            <p:cNvCxnSpPr>
              <a:stCxn id="39" idx="1"/>
              <a:endCxn id="58" idx="0"/>
            </p:cNvCxnSpPr>
            <p:nvPr/>
          </p:nvCxnSpPr>
          <p:spPr bwMode="auto">
            <a:xfrm flipH="1">
              <a:off x="6374554" y="4017869"/>
              <a:ext cx="1205486" cy="106559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1" name="Text Box 18"/>
            <p:cNvSpPr txBox="1">
              <a:spLocks noChangeArrowheads="1"/>
            </p:cNvSpPr>
            <p:nvPr/>
          </p:nvSpPr>
          <p:spPr bwMode="auto">
            <a:xfrm>
              <a:off x="5786315" y="5479110"/>
              <a:ext cx="845103"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R4</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10.0.4.4</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Text Box 18"/>
            <p:cNvSpPr txBox="1">
              <a:spLocks noChangeArrowheads="1"/>
            </p:cNvSpPr>
            <p:nvPr/>
          </p:nvSpPr>
          <p:spPr bwMode="auto">
            <a:xfrm>
              <a:off x="4332280" y="4299694"/>
              <a:ext cx="845103"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R1</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a:xfrm>
              <a:off x="6676067" y="4482767"/>
              <a:ext cx="758541"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48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5" name="文本框 54"/>
          <p:cNvSpPr txBox="1"/>
          <p:nvPr/>
        </p:nvSpPr>
        <p:spPr bwMode="auto">
          <a:xfrm>
            <a:off x="9297990" y="4377781"/>
            <a:ext cx="1928822" cy="747279"/>
          </a:xfrm>
          <a:prstGeom prst="rect">
            <a:avLst/>
          </a:prstGeom>
          <a:solidFill>
            <a:srgbClr val="F4FBFE"/>
          </a:solidFill>
          <a:ln w="9525">
            <a:solidFill>
              <a:srgbClr val="99DFF9"/>
            </a:solidFill>
            <a:miter lim="800000"/>
            <a:headEnd/>
            <a:tailEnd/>
          </a:ln>
        </p:spPr>
        <p:txBody>
          <a:bodyPr vert="horz" wrap="square" lIns="99980" tIns="49986" rIns="99980" bIns="49986" rtlCol="0">
            <a:spAutoFit/>
          </a:bodyPr>
          <a:lstStyle>
            <a:defPPr>
              <a:defRPr lang="en-US"/>
            </a:defPPr>
            <a:lvl1pPr algn="ctr" defTabSz="1001649" eaLnBrk="0" hangingPunct="0">
              <a:defRPr sz="1400">
                <a:solidFill>
                  <a:srgbClr val="000000"/>
                </a:solidFill>
                <a:latin typeface="Arial"/>
                <a:cs typeface="Arial" pitchFamily="34" charset="0"/>
              </a:defRPr>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Same as the second route prefix</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10.0.24.0/24</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矩形 56"/>
          <p:cNvSpPr/>
          <p:nvPr/>
        </p:nvSpPr>
        <p:spPr>
          <a:xfrm>
            <a:off x="6583134" y="4186990"/>
            <a:ext cx="2468878" cy="971492"/>
          </a:xfrm>
          <a:prstGeom prst="rect">
            <a:avLst/>
          </a:prstGeom>
          <a:noFill/>
          <a:ln w="19050" cap="flat" cmpd="sng" algn="ctr">
            <a:solidFill>
              <a:srgbClr val="FFC000"/>
            </a:solidFill>
            <a:prstDash val="dash"/>
          </a:ln>
          <a:effectLst/>
        </p:spPr>
        <p:txBody>
          <a:bodyPr rtlCol="0" anchor="ctr"/>
          <a:lstStyle/>
          <a:p>
            <a:pPr algn="ctr" defTabSz="914400" fontAlgn="ctr">
              <a:spcBef>
                <a:spcPct val="0"/>
              </a:spcBef>
              <a:spcAft>
                <a:spcPct val="0"/>
              </a:spcAft>
            </a:pPr>
            <a:endParaRPr lang="en-US" altLang="zh-CN" sz="10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矩形 59"/>
          <p:cNvSpPr/>
          <p:nvPr/>
        </p:nvSpPr>
        <p:spPr>
          <a:xfrm>
            <a:off x="6583134" y="5303205"/>
            <a:ext cx="2468878" cy="940679"/>
          </a:xfrm>
          <a:prstGeom prst="rect">
            <a:avLst/>
          </a:prstGeom>
          <a:noFill/>
          <a:ln w="19050" cap="flat" cmpd="sng" algn="ctr">
            <a:solidFill>
              <a:srgbClr val="FFC000"/>
            </a:solidFill>
            <a:prstDash val="dash"/>
          </a:ln>
          <a:effectLst/>
        </p:spPr>
        <p:txBody>
          <a:bodyPr rtlCol="0" anchor="ctr"/>
          <a:lstStyle/>
          <a:p>
            <a:pPr algn="ctr" defTabSz="914400" fontAlgn="ctr">
              <a:spcBef>
                <a:spcPct val="0"/>
              </a:spcBef>
              <a:spcAft>
                <a:spcPct val="0"/>
              </a:spcAft>
            </a:pPr>
            <a:endParaRPr lang="en-US" altLang="zh-CN" sz="10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bwMode="auto">
          <a:xfrm>
            <a:off x="9297990" y="5256425"/>
            <a:ext cx="1928822" cy="747279"/>
          </a:xfrm>
          <a:prstGeom prst="rect">
            <a:avLst/>
          </a:prstGeom>
          <a:solidFill>
            <a:srgbClr val="F4FBFE"/>
          </a:solidFill>
          <a:ln w="9525">
            <a:solidFill>
              <a:srgbClr val="99DFF9"/>
            </a:solidFill>
            <a:miter lim="800000"/>
            <a:headEnd/>
            <a:tailEnd/>
          </a:ln>
        </p:spPr>
        <p:txBody>
          <a:bodyPr vert="horz" wrap="square" lIns="99980" tIns="49986" rIns="99980" bIns="49986" rtlCol="0">
            <a:spAutoFit/>
          </a:bodyPr>
          <a:lstStyle>
            <a:defPPr>
              <a:defRPr lang="en-US"/>
            </a:defPPr>
            <a:lvl1pPr algn="ctr" defTabSz="1001649" eaLnBrk="0" hangingPunct="0">
              <a:defRPr sz="1400">
                <a:solidFill>
                  <a:srgbClr val="000000"/>
                </a:solidFill>
                <a:latin typeface="Arial"/>
                <a:cs typeface="Arial" pitchFamily="34" charset="0"/>
              </a:defRPr>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Same as the second route prefix</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椭圆 67"/>
          <p:cNvSpPr>
            <a:spLocks noChangeAspect="1"/>
          </p:cNvSpPr>
          <p:nvPr/>
        </p:nvSpPr>
        <p:spPr>
          <a:xfrm>
            <a:off x="9191325" y="5162975"/>
            <a:ext cx="213330" cy="216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椭圆 68"/>
          <p:cNvSpPr>
            <a:spLocks noChangeAspect="1"/>
          </p:cNvSpPr>
          <p:nvPr/>
        </p:nvSpPr>
        <p:spPr>
          <a:xfrm>
            <a:off x="9191325" y="4253011"/>
            <a:ext cx="213330" cy="216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0" name="组合 69"/>
          <p:cNvGrpSpPr/>
          <p:nvPr/>
        </p:nvGrpSpPr>
        <p:grpSpPr>
          <a:xfrm>
            <a:off x="9444204" y="152813"/>
            <a:ext cx="2066885" cy="216002"/>
            <a:chOff x="9444204" y="152813"/>
            <a:chExt cx="2066885" cy="216002"/>
          </a:xfrm>
        </p:grpSpPr>
        <p:sp>
          <p:nvSpPr>
            <p:cNvPr id="71" name="五边形 70"/>
            <p:cNvSpPr/>
            <p:nvPr/>
          </p:nvSpPr>
          <p:spPr bwMode="auto">
            <a:xfrm>
              <a:off x="9444204" y="152815"/>
              <a:ext cx="108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Phase 1</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燕尾形 71"/>
            <p:cNvSpPr/>
            <p:nvPr/>
          </p:nvSpPr>
          <p:spPr bwMode="auto">
            <a:xfrm>
              <a:off x="10431089" y="152813"/>
              <a:ext cx="108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Phase 2</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3" name="文本框 72"/>
          <p:cNvSpPr txBox="1"/>
          <p:nvPr/>
        </p:nvSpPr>
        <p:spPr>
          <a:xfrm>
            <a:off x="429741" y="1368622"/>
            <a:ext cx="5826680" cy="572464"/>
          </a:xfrm>
          <a:prstGeom prst="rect">
            <a:avLst/>
          </a:prstGeom>
          <a:noFill/>
        </p:spPr>
        <p:txBody>
          <a:bodyPr wrap="square" rtlCol="0">
            <a:spAutoFit/>
          </a:bodyPr>
          <a:lstStyle>
            <a:defPPr>
              <a:defRPr lang="en-US"/>
            </a:defPPr>
            <a:lvl1pPr>
              <a:defRPr sz="1200"/>
            </a:lvl1pPr>
          </a:lstStyle>
          <a:p>
            <a:pPr marL="342900" indent="-342900" fontAlgn="ctr">
              <a:lnSpc>
                <a:spcPct val="130000"/>
              </a:lnSpc>
              <a:buFont typeface="+mj-lt"/>
              <a:buAutoNum type="arabicPeriod" startAt="11"/>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R1 queries Type 1 LSAs of R4. All neighbors are in the SPF tree. In addition, all LSAs have been calculated, and the SPF tree has been established.</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6461653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a:xfrm>
            <a:off x="451877" y="1242453"/>
            <a:ext cx="11306175" cy="1290053"/>
          </a:xfrm>
        </p:spPr>
        <p:txBody>
          <a:bodyPr/>
          <a:lstStyle/>
          <a:p>
            <a:pPr marL="0" indent="0">
              <a:buNone/>
            </a:pPr>
            <a:r>
              <a:rPr lang="en-US" sz="2000" dirty="0" smtClean="0">
                <a:sym typeface="Huawei Sans" panose="020C0503030203020204" pitchFamily="34" charset="0"/>
              </a:rPr>
              <a:t>Starting from the root node, routing information in the LSA of each node is added according to the sequence in which nodes are added to the SPF tree. The routes that have been added to the SPF tree are not added.</a:t>
            </a:r>
          </a:p>
          <a:p>
            <a:endParaRPr lang="en-US" altLang="zh-CN" sz="2000" dirty="0">
              <a:sym typeface="Huawei Sans" panose="020C0503030203020204" pitchFamily="34" charset="0"/>
            </a:endParaRPr>
          </a:p>
        </p:txBody>
      </p:sp>
      <p:sp>
        <p:nvSpPr>
          <p:cNvPr id="2" name="标题 1"/>
          <p:cNvSpPr>
            <a:spLocks noGrp="1"/>
          </p:cNvSpPr>
          <p:nvPr>
            <p:ph type="title"/>
          </p:nvPr>
        </p:nvSpPr>
        <p:spPr/>
        <p:txBody>
          <a:bodyPr/>
          <a:lstStyle/>
          <a:p>
            <a:r>
              <a:rPr lang="en-US" smtClean="0">
                <a:sym typeface="Huawei Sans" panose="020C0503030203020204" pitchFamily="34" charset="0"/>
              </a:rPr>
              <a:t>Calculating the Optimal Route</a:t>
            </a:r>
            <a:endParaRPr lang="en-US" altLang="zh-CN" dirty="0">
              <a:sym typeface="Huawei Sans" panose="020C0503030203020204" pitchFamily="34" charset="0"/>
            </a:endParaRPr>
          </a:p>
        </p:txBody>
      </p:sp>
      <p:grpSp>
        <p:nvGrpSpPr>
          <p:cNvPr id="48" name="组合 47"/>
          <p:cNvGrpSpPr/>
          <p:nvPr/>
        </p:nvGrpSpPr>
        <p:grpSpPr>
          <a:xfrm>
            <a:off x="2090206" y="2616720"/>
            <a:ext cx="7339414" cy="3379226"/>
            <a:chOff x="3240027" y="3727712"/>
            <a:chExt cx="7339414" cy="3379226"/>
          </a:xfrm>
        </p:grpSpPr>
        <p:cxnSp>
          <p:nvCxnSpPr>
            <p:cNvPr id="117" name="直接连接符 116"/>
            <p:cNvCxnSpPr/>
            <p:nvPr/>
          </p:nvCxnSpPr>
          <p:spPr bwMode="auto">
            <a:xfrm flipH="1">
              <a:off x="8627734" y="6365494"/>
              <a:ext cx="1826485" cy="0"/>
            </a:xfrm>
            <a:prstGeom prst="line">
              <a:avLst/>
            </a:prstGeom>
            <a:solidFill>
              <a:schemeClr val="accent1"/>
            </a:solidFill>
            <a:ln w="19050" cap="flat" cmpd="sng" algn="ctr">
              <a:solidFill>
                <a:srgbClr val="EC7061"/>
              </a:solidFill>
              <a:prstDash val="solid"/>
              <a:round/>
              <a:headEnd type="none" w="med" len="med"/>
              <a:tailEnd type="none" w="med" len="med"/>
            </a:ln>
            <a:effectLst/>
          </p:spPr>
        </p:cxnSp>
        <p:cxnSp>
          <p:nvCxnSpPr>
            <p:cNvPr id="116" name="直接连接符 115"/>
            <p:cNvCxnSpPr/>
            <p:nvPr/>
          </p:nvCxnSpPr>
          <p:spPr bwMode="auto">
            <a:xfrm flipH="1">
              <a:off x="7850641" y="5216836"/>
              <a:ext cx="2603577" cy="0"/>
            </a:xfrm>
            <a:prstGeom prst="line">
              <a:avLst/>
            </a:prstGeom>
            <a:solidFill>
              <a:schemeClr val="accent1"/>
            </a:solidFill>
            <a:ln w="19050" cap="flat" cmpd="sng" algn="ctr">
              <a:solidFill>
                <a:srgbClr val="EC7061"/>
              </a:solidFill>
              <a:prstDash val="solid"/>
              <a:round/>
              <a:headEnd type="none" w="med" len="med"/>
              <a:tailEnd type="none" w="med" len="med"/>
            </a:ln>
            <a:effectLst/>
          </p:spPr>
        </p:cxnSp>
        <p:cxnSp>
          <p:nvCxnSpPr>
            <p:cNvPr id="115" name="直接连接符 114"/>
            <p:cNvCxnSpPr/>
            <p:nvPr/>
          </p:nvCxnSpPr>
          <p:spPr bwMode="auto">
            <a:xfrm flipH="1">
              <a:off x="7975864" y="4051438"/>
              <a:ext cx="2603577" cy="0"/>
            </a:xfrm>
            <a:prstGeom prst="line">
              <a:avLst/>
            </a:prstGeom>
            <a:solidFill>
              <a:schemeClr val="accent1"/>
            </a:solidFill>
            <a:ln w="19050" cap="flat" cmpd="sng" algn="ctr">
              <a:solidFill>
                <a:srgbClr val="EC7061"/>
              </a:solidFill>
              <a:prstDash val="solid"/>
              <a:round/>
              <a:headEnd type="none" w="med" len="med"/>
              <a:tailEnd type="none" w="med" len="med"/>
            </a:ln>
            <a:effectLst/>
          </p:spPr>
        </p:cxnSp>
        <p:cxnSp>
          <p:nvCxnSpPr>
            <p:cNvPr id="114" name="直接连接符 113"/>
            <p:cNvCxnSpPr/>
            <p:nvPr/>
          </p:nvCxnSpPr>
          <p:spPr bwMode="auto">
            <a:xfrm flipH="1">
              <a:off x="4318380" y="4118949"/>
              <a:ext cx="1915703" cy="2467945"/>
            </a:xfrm>
            <a:prstGeom prst="line">
              <a:avLst/>
            </a:prstGeom>
            <a:solidFill>
              <a:schemeClr val="accent1"/>
            </a:solidFill>
            <a:ln w="19050" cap="flat" cmpd="sng" algn="ctr">
              <a:solidFill>
                <a:srgbClr val="EC7061"/>
              </a:solidFill>
              <a:prstDash val="solid"/>
              <a:round/>
              <a:headEnd type="none" w="med" len="med"/>
              <a:tailEnd type="none" w="med" len="med"/>
            </a:ln>
            <a:effectLst/>
          </p:spPr>
        </p:cxnSp>
        <p:sp>
          <p:nvSpPr>
            <p:cNvPr id="53" name="Text Box 18"/>
            <p:cNvSpPr txBox="1">
              <a:spLocks noChangeArrowheads="1"/>
            </p:cNvSpPr>
            <p:nvPr/>
          </p:nvSpPr>
          <p:spPr bwMode="auto">
            <a:xfrm>
              <a:off x="6313064" y="6583718"/>
              <a:ext cx="845103"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R3</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295419" y="3796469"/>
              <a:ext cx="541201" cy="442800"/>
            </a:xfrm>
            <a:prstGeom prst="rect">
              <a:avLst/>
            </a:prstGeom>
            <a:noFill/>
            <a:ln>
              <a:noFill/>
            </a:ln>
          </p:spPr>
        </p:pic>
        <p:pic>
          <p:nvPicPr>
            <p:cNvPr id="55" name="Picture 2" descr="G:\做的项目\公共\扁平图标切换\更新2015_01_21\oss扁平图标库2015_01_21更新-04.png"/>
            <p:cNvPicPr>
              <a:picLocks noChangeAspect="1" noChangeArrowheads="1"/>
            </p:cNvPicPr>
            <p:nvPr/>
          </p:nvPicPr>
          <p:blipFill>
            <a:blip r:embed="rId3" cstate="print">
              <a:duotone>
                <a:schemeClr val="accent2">
                  <a:shade val="45000"/>
                  <a:satMod val="135000"/>
                </a:schemeClr>
                <a:prstClr val="white"/>
              </a:duotone>
            </a:blip>
            <a:stretch>
              <a:fillRect/>
            </a:stretch>
          </p:blipFill>
          <p:spPr bwMode="auto">
            <a:xfrm>
              <a:off x="5963482" y="3796469"/>
              <a:ext cx="541201" cy="442800"/>
            </a:xfrm>
            <a:prstGeom prst="rect">
              <a:avLst/>
            </a:prstGeom>
            <a:noFill/>
            <a:ln>
              <a:noFill/>
            </a:ln>
          </p:spPr>
        </p:pic>
        <p:cxnSp>
          <p:nvCxnSpPr>
            <p:cNvPr id="56" name="直接连接符 55"/>
            <p:cNvCxnSpPr>
              <a:stCxn id="54" idx="3"/>
              <a:endCxn id="55" idx="1"/>
            </p:cNvCxnSpPr>
            <p:nvPr/>
          </p:nvCxnSpPr>
          <p:spPr bwMode="auto">
            <a:xfrm>
              <a:off x="4836620" y="4017869"/>
              <a:ext cx="112686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7" name="文本框 56"/>
            <p:cNvSpPr txBox="1"/>
            <p:nvPr/>
          </p:nvSpPr>
          <p:spPr>
            <a:xfrm>
              <a:off x="4890449" y="3727712"/>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1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580040" y="3796469"/>
              <a:ext cx="541201" cy="442800"/>
            </a:xfrm>
            <a:prstGeom prst="rect">
              <a:avLst/>
            </a:prstGeom>
            <a:noFill/>
            <a:ln>
              <a:noFill/>
            </a:ln>
          </p:spPr>
        </p:pic>
        <p:sp>
          <p:nvSpPr>
            <p:cNvPr id="59" name="Text Box 18"/>
            <p:cNvSpPr txBox="1">
              <a:spLocks noChangeArrowheads="1"/>
            </p:cNvSpPr>
            <p:nvPr/>
          </p:nvSpPr>
          <p:spPr bwMode="auto">
            <a:xfrm>
              <a:off x="5818999" y="4299694"/>
              <a:ext cx="949299"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DR</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10.0.12.2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Text Box 18"/>
            <p:cNvSpPr txBox="1">
              <a:spLocks noChangeArrowheads="1"/>
            </p:cNvSpPr>
            <p:nvPr/>
          </p:nvSpPr>
          <p:spPr bwMode="auto">
            <a:xfrm>
              <a:off x="7923767" y="4297660"/>
              <a:ext cx="845103"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R2</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1" name="直接连接符 60"/>
            <p:cNvCxnSpPr>
              <a:stCxn id="55" idx="3"/>
              <a:endCxn id="58" idx="1"/>
            </p:cNvCxnSpPr>
            <p:nvPr/>
          </p:nvCxnSpPr>
          <p:spPr bwMode="auto">
            <a:xfrm>
              <a:off x="6504683" y="4017869"/>
              <a:ext cx="1075357"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62" name="Picture 2" descr="G:\做的项目\公共\扁平图标切换\更新2015_01_21\oss扁平图标库2015_01_21更新-04.png"/>
            <p:cNvPicPr>
              <a:picLocks noChangeAspect="1" noChangeArrowheads="1"/>
            </p:cNvPicPr>
            <p:nvPr/>
          </p:nvPicPr>
          <p:blipFill>
            <a:blip r:embed="rId3" cstate="print">
              <a:duotone>
                <a:schemeClr val="accent2">
                  <a:shade val="45000"/>
                  <a:satMod val="135000"/>
                </a:schemeClr>
                <a:prstClr val="white"/>
              </a:duotone>
            </a:blip>
            <a:stretch>
              <a:fillRect/>
            </a:stretch>
          </p:blipFill>
          <p:spPr bwMode="auto">
            <a:xfrm>
              <a:off x="7580040" y="5049619"/>
              <a:ext cx="541201" cy="442800"/>
            </a:xfrm>
            <a:prstGeom prst="rect">
              <a:avLst/>
            </a:prstGeom>
            <a:noFill/>
            <a:ln>
              <a:noFill/>
            </a:ln>
          </p:spPr>
        </p:pic>
        <p:cxnSp>
          <p:nvCxnSpPr>
            <p:cNvPr id="63" name="直接连接符 62"/>
            <p:cNvCxnSpPr>
              <a:stCxn id="58" idx="2"/>
              <a:endCxn id="62" idx="0"/>
            </p:cNvCxnSpPr>
            <p:nvPr/>
          </p:nvCxnSpPr>
          <p:spPr bwMode="auto">
            <a:xfrm>
              <a:off x="7850641" y="4239269"/>
              <a:ext cx="0" cy="81035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4" name="Text Box 18"/>
            <p:cNvSpPr txBox="1">
              <a:spLocks noChangeArrowheads="1"/>
            </p:cNvSpPr>
            <p:nvPr/>
          </p:nvSpPr>
          <p:spPr bwMode="auto">
            <a:xfrm>
              <a:off x="7279861" y="5479110"/>
              <a:ext cx="1053494"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DR</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10.0.235.2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a:xfrm>
              <a:off x="6432308" y="3740870"/>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0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a:xfrm>
              <a:off x="7254387" y="4264645"/>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1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6528301" y="6144094"/>
              <a:ext cx="541201" cy="442800"/>
            </a:xfrm>
            <a:prstGeom prst="rect">
              <a:avLst/>
            </a:prstGeom>
            <a:noFill/>
            <a:ln>
              <a:noFill/>
            </a:ln>
          </p:spPr>
        </p:pic>
        <p:pic>
          <p:nvPicPr>
            <p:cNvPr id="6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8446171" y="6144094"/>
              <a:ext cx="541201" cy="442800"/>
            </a:xfrm>
            <a:prstGeom prst="rect">
              <a:avLst/>
            </a:prstGeom>
            <a:noFill/>
            <a:ln>
              <a:noFill/>
            </a:ln>
          </p:spPr>
        </p:pic>
        <p:cxnSp>
          <p:nvCxnSpPr>
            <p:cNvPr id="69" name="直接连接符 68"/>
            <p:cNvCxnSpPr>
              <a:stCxn id="62" idx="1"/>
              <a:endCxn id="67" idx="0"/>
            </p:cNvCxnSpPr>
            <p:nvPr/>
          </p:nvCxnSpPr>
          <p:spPr bwMode="auto">
            <a:xfrm flipH="1">
              <a:off x="6798902" y="5271019"/>
              <a:ext cx="781138" cy="87307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0" name="直接连接符 69"/>
            <p:cNvCxnSpPr>
              <a:stCxn id="62" idx="3"/>
              <a:endCxn id="68" idx="0"/>
            </p:cNvCxnSpPr>
            <p:nvPr/>
          </p:nvCxnSpPr>
          <p:spPr bwMode="auto">
            <a:xfrm>
              <a:off x="8121241" y="5271019"/>
              <a:ext cx="595531" cy="873075"/>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71" name="Text Box 18"/>
            <p:cNvSpPr txBox="1">
              <a:spLocks noChangeArrowheads="1"/>
            </p:cNvSpPr>
            <p:nvPr/>
          </p:nvSpPr>
          <p:spPr bwMode="auto">
            <a:xfrm>
              <a:off x="8294220" y="6583718"/>
              <a:ext cx="845103"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R5</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10.0.5.5</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a:xfrm>
              <a:off x="6757971" y="5385147"/>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0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a:xfrm>
              <a:off x="8291745" y="5385147"/>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0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6103953" y="5083462"/>
              <a:ext cx="541201" cy="442800"/>
            </a:xfrm>
            <a:prstGeom prst="rect">
              <a:avLst/>
            </a:prstGeom>
            <a:noFill/>
            <a:ln>
              <a:noFill/>
            </a:ln>
          </p:spPr>
        </p:pic>
        <p:cxnSp>
          <p:nvCxnSpPr>
            <p:cNvPr id="75" name="直接连接符 74"/>
            <p:cNvCxnSpPr>
              <a:stCxn id="58" idx="1"/>
              <a:endCxn id="74" idx="0"/>
            </p:cNvCxnSpPr>
            <p:nvPr/>
          </p:nvCxnSpPr>
          <p:spPr bwMode="auto">
            <a:xfrm flipH="1">
              <a:off x="6374554" y="4017869"/>
              <a:ext cx="1205486" cy="106559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76" name="Text Box 18"/>
            <p:cNvSpPr txBox="1">
              <a:spLocks noChangeArrowheads="1"/>
            </p:cNvSpPr>
            <p:nvPr/>
          </p:nvSpPr>
          <p:spPr bwMode="auto">
            <a:xfrm>
              <a:off x="5786315" y="5479110"/>
              <a:ext cx="845103"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R4</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10.0.4.4</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a:xfrm>
              <a:off x="6676067" y="4482767"/>
              <a:ext cx="758541"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48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Text Box 18"/>
            <p:cNvSpPr txBox="1">
              <a:spLocks noChangeArrowheads="1"/>
            </p:cNvSpPr>
            <p:nvPr/>
          </p:nvSpPr>
          <p:spPr bwMode="auto">
            <a:xfrm>
              <a:off x="4129672" y="4299694"/>
              <a:ext cx="845103" cy="523220"/>
            </a:xfrm>
            <a:prstGeom prst="rect">
              <a:avLst/>
            </a:prstGeom>
            <a:noFill/>
            <a:ln w="9525" algn="ctr">
              <a:noFill/>
              <a:miter lim="800000"/>
              <a:headEnd/>
              <a:tailEnd/>
            </a:ln>
          </p:spPr>
          <p:txBody>
            <a:bodyPr wrap="none">
              <a:spAutoFit/>
            </a:bodyPr>
            <a:lstStyle/>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R1</a:t>
              </a:r>
            </a:p>
            <a:p>
              <a:pPr algn="ctr" defTabSz="784225" eaLnBrk="0" fontAlgn="ctr" hangingPunct="0"/>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5" name="直接连接符 84"/>
            <p:cNvCxnSpPr/>
            <p:nvPr/>
          </p:nvCxnSpPr>
          <p:spPr bwMode="auto">
            <a:xfrm flipH="1">
              <a:off x="3240027" y="4026473"/>
              <a:ext cx="1051154" cy="1244546"/>
            </a:xfrm>
            <a:prstGeom prst="line">
              <a:avLst/>
            </a:prstGeom>
            <a:solidFill>
              <a:schemeClr val="accent1"/>
            </a:solidFill>
            <a:ln w="19050" cap="flat" cmpd="sng" algn="ctr">
              <a:solidFill>
                <a:srgbClr val="EC7061"/>
              </a:solidFill>
              <a:prstDash val="solid"/>
              <a:round/>
              <a:headEnd type="none" w="med" len="med"/>
              <a:tailEnd type="none" w="med" len="med"/>
            </a:ln>
            <a:effectLst/>
          </p:spPr>
        </p:cxnSp>
      </p:grpSp>
      <p:sp>
        <p:nvSpPr>
          <p:cNvPr id="3" name="文本框 2"/>
          <p:cNvSpPr txBox="1"/>
          <p:nvPr/>
        </p:nvSpPr>
        <p:spPr>
          <a:xfrm>
            <a:off x="892039" y="3685035"/>
            <a:ext cx="2376000" cy="1015200"/>
          </a:xfrm>
          <a:prstGeom prst="rect">
            <a:avLst/>
          </a:prstGeom>
          <a:solidFill>
            <a:srgbClr val="F4FBFE"/>
          </a:solidFill>
          <a:ln w="9525">
            <a:solidFill>
              <a:srgbClr val="99DFF9"/>
            </a:solidFill>
            <a:miter lim="800000"/>
            <a:headEnd/>
            <a:tailEnd/>
          </a:ln>
        </p:spPr>
        <p:txBody>
          <a:bodyPr vert="horz" wrap="square" lIns="99980" tIns="49986" rIns="99980" bIns="49986" rtlCol="0">
            <a:spAutoFit/>
          </a:bodyPr>
          <a:lstStyle>
            <a:defPPr>
              <a:defRPr lang="en-US"/>
            </a:defPPr>
            <a:lvl1pPr algn="ctr" defTabSz="1001649" eaLnBrk="0" hangingPunct="0">
              <a:defRPr sz="1400">
                <a:solidFill>
                  <a:srgbClr val="000000"/>
                </a:solidFill>
                <a:latin typeface="Arial"/>
                <a:cs typeface="Arial" pitchFamily="34" charset="0"/>
              </a:defRPr>
            </a:lvl1p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Link ID: 10.0.13.0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Data   : 255.255.255.0 </a:t>
            </a:r>
          </a:p>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Link Type: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StubNet</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p>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Metric : 48 </a:t>
            </a:r>
          </a:p>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Priority : Low</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文本框 79"/>
          <p:cNvSpPr txBox="1"/>
          <p:nvPr/>
        </p:nvSpPr>
        <p:spPr>
          <a:xfrm>
            <a:off x="892039" y="4964894"/>
            <a:ext cx="2376000" cy="839612"/>
          </a:xfrm>
          <a:prstGeom prst="rect">
            <a:avLst/>
          </a:prstGeom>
          <a:solidFill>
            <a:srgbClr val="F4FBFE"/>
          </a:solidFill>
          <a:ln w="9525">
            <a:solidFill>
              <a:srgbClr val="99DFF9"/>
            </a:solidFill>
            <a:miter lim="800000"/>
            <a:headEnd/>
            <a:tailEnd/>
          </a:ln>
        </p:spPr>
        <p:txBody>
          <a:bodyPr vert="horz" wrap="square" lIns="99980" tIns="49986" rIns="99980" bIns="49986" rtlCol="0">
            <a:spAutoFit/>
          </a:bodyPr>
          <a:lstStyle>
            <a:defPPr>
              <a:defRPr lang="en-US"/>
            </a:defPPr>
            <a:lvl1pPr defTabSz="1001649" eaLnBrk="0" hangingPunct="0">
              <a:defRPr sz="1200">
                <a:solidFill>
                  <a:srgbClr val="000000"/>
                </a:solidFill>
                <a:cs typeface="Arial" pitchFamily="34" charset="0"/>
              </a:defRPr>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Type      : Network</a:t>
            </a: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Ls id      : 10.0.12.2</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err="1" smtClean="0">
                <a:latin typeface="Huawei Sans" panose="020C0503030203020204" pitchFamily="34" charset="0"/>
                <a:ea typeface="方正兰亭黑简体" panose="02000000000000000000" pitchFamily="2" charset="-122"/>
                <a:sym typeface="Huawei Sans" panose="020C0503030203020204" pitchFamily="34" charset="0"/>
              </a:rPr>
              <a:t>Adv</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dirty="0" err="1" smtClean="0">
                <a:latin typeface="Huawei Sans" panose="020C0503030203020204" pitchFamily="34" charset="0"/>
                <a:ea typeface="方正兰亭黑简体" panose="02000000000000000000" pitchFamily="2" charset="-122"/>
                <a:sym typeface="Huawei Sans" panose="020C0503030203020204" pitchFamily="34" charset="0"/>
              </a:rPr>
              <a:t>rtr</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 10.0.2.2  </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Net mask  : 255.255.255.0</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文本框 80"/>
          <p:cNvSpPr txBox="1"/>
          <p:nvPr/>
        </p:nvSpPr>
        <p:spPr>
          <a:xfrm>
            <a:off x="8557921" y="2432615"/>
            <a:ext cx="2374606" cy="1015663"/>
          </a:xfrm>
          <a:prstGeom prst="rect">
            <a:avLst/>
          </a:prstGeom>
          <a:solidFill>
            <a:srgbClr val="F4FBFE"/>
          </a:solidFill>
          <a:ln w="9525">
            <a:solidFill>
              <a:srgbClr val="99DFF9"/>
            </a:solidFill>
            <a:miter lim="800000"/>
            <a:headEnd/>
            <a:tailEnd/>
          </a:ln>
        </p:spPr>
        <p:txBody>
          <a:bodyPr vert="horz" wrap="square" lIns="99980" tIns="49986" rIns="99980" bIns="49986" rtlCol="0">
            <a:spAutoFit/>
          </a:bodyPr>
          <a:lstStyle>
            <a:defPPr>
              <a:defRPr lang="en-US"/>
            </a:defPPr>
            <a:lvl1pPr defTabSz="1001649" eaLnBrk="0" hangingPunct="0">
              <a:defRPr sz="1200">
                <a:solidFill>
                  <a:srgbClr val="000000"/>
                </a:solidFill>
                <a:cs typeface="Arial" pitchFamily="34" charset="0"/>
              </a:defRPr>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 Link ID: 10.0.24.0    </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Data   : 255.255.255.0 </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Link Type: </a:t>
            </a:r>
            <a:r>
              <a:rPr lang="en-US" dirty="0" err="1" smtClean="0">
                <a:latin typeface="Huawei Sans" panose="020C0503030203020204" pitchFamily="34" charset="0"/>
                <a:ea typeface="方正兰亭黑简体" panose="02000000000000000000" pitchFamily="2" charset="-122"/>
                <a:sym typeface="Huawei Sans" panose="020C0503030203020204" pitchFamily="34" charset="0"/>
              </a:rPr>
              <a:t>StubNet</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Metric : 48 </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Priority : Low</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p:cNvSpPr txBox="1"/>
          <p:nvPr/>
        </p:nvSpPr>
        <p:spPr>
          <a:xfrm>
            <a:off x="8557921" y="4763710"/>
            <a:ext cx="2374606" cy="1015663"/>
          </a:xfrm>
          <a:prstGeom prst="rect">
            <a:avLst/>
          </a:prstGeom>
          <a:solidFill>
            <a:srgbClr val="F4FBFE"/>
          </a:solidFill>
          <a:ln w="9525">
            <a:solidFill>
              <a:srgbClr val="99DFF9"/>
            </a:solidFill>
            <a:miter lim="800000"/>
            <a:headEnd/>
            <a:tailEnd/>
          </a:ln>
        </p:spPr>
        <p:txBody>
          <a:bodyPr vert="horz" wrap="square" lIns="99980" tIns="49986" rIns="99980" bIns="49986" rtlCol="0">
            <a:spAutoFit/>
          </a:bodyPr>
          <a:lstStyle>
            <a:defPPr>
              <a:defRPr lang="en-US"/>
            </a:defPPr>
            <a:lvl1pPr defTabSz="1001649" eaLnBrk="0" hangingPunct="0">
              <a:defRPr sz="1200">
                <a:solidFill>
                  <a:srgbClr val="000000"/>
                </a:solidFill>
                <a:cs typeface="Arial" pitchFamily="34" charset="0"/>
              </a:defRPr>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 Link ID: 10.0.45.0    </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Data   : 255.255.255.0 </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Link Type: </a:t>
            </a:r>
            <a:r>
              <a:rPr lang="en-US" dirty="0" err="1" smtClean="0">
                <a:latin typeface="Huawei Sans" panose="020C0503030203020204" pitchFamily="34" charset="0"/>
                <a:ea typeface="方正兰亭黑简体" panose="02000000000000000000" pitchFamily="2" charset="-122"/>
                <a:sym typeface="Huawei Sans" panose="020C0503030203020204" pitchFamily="34" charset="0"/>
              </a:rPr>
              <a:t>StubNet</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Metric : 48 </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Priority : Low</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p:cNvSpPr txBox="1"/>
          <p:nvPr/>
        </p:nvSpPr>
        <p:spPr>
          <a:xfrm>
            <a:off x="8557921" y="3686038"/>
            <a:ext cx="2374606" cy="839612"/>
          </a:xfrm>
          <a:prstGeom prst="rect">
            <a:avLst/>
          </a:prstGeom>
          <a:solidFill>
            <a:srgbClr val="F4FBFE"/>
          </a:solidFill>
          <a:ln w="9525">
            <a:solidFill>
              <a:srgbClr val="99DFF9"/>
            </a:solidFill>
            <a:miter lim="800000"/>
            <a:headEnd/>
            <a:tailEnd/>
          </a:ln>
        </p:spPr>
        <p:txBody>
          <a:bodyPr vert="horz" wrap="square" lIns="99980" tIns="49986" rIns="99980" bIns="49986" rtlCol="0">
            <a:spAutoFit/>
          </a:bodyPr>
          <a:lstStyle>
            <a:defPPr>
              <a:defRPr lang="en-US"/>
            </a:defPPr>
            <a:lvl1pPr defTabSz="1001649" eaLnBrk="0" hangingPunct="0">
              <a:defRPr sz="1200">
                <a:solidFill>
                  <a:srgbClr val="000000"/>
                </a:solidFill>
                <a:cs typeface="Arial" pitchFamily="34" charset="0"/>
              </a:defRPr>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Type      : Network</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Ls id     : 10.0.235.2</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dirty="0" err="1" smtClean="0">
                <a:latin typeface="Huawei Sans" panose="020C0503030203020204" pitchFamily="34" charset="0"/>
                <a:ea typeface="方正兰亭黑简体" panose="02000000000000000000" pitchFamily="2" charset="-122"/>
                <a:sym typeface="Huawei Sans" panose="020C0503030203020204" pitchFamily="34" charset="0"/>
              </a:rPr>
              <a:t>Adv</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dirty="0" err="1" smtClean="0">
                <a:latin typeface="Huawei Sans" panose="020C0503030203020204" pitchFamily="34" charset="0"/>
                <a:ea typeface="方正兰亭黑简体" panose="02000000000000000000" pitchFamily="2" charset="-122"/>
                <a:sym typeface="Huawei Sans" panose="020C0503030203020204" pitchFamily="34" charset="0"/>
              </a:rPr>
              <a:t>rtr</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 10.0.2.2  </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Net mask  : 255.255.255.0</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椭圆 118"/>
          <p:cNvSpPr>
            <a:spLocks noChangeAspect="1"/>
          </p:cNvSpPr>
          <p:nvPr/>
        </p:nvSpPr>
        <p:spPr>
          <a:xfrm>
            <a:off x="2986528" y="3718412"/>
            <a:ext cx="213330" cy="216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椭圆 119"/>
          <p:cNvSpPr>
            <a:spLocks noChangeAspect="1"/>
          </p:cNvSpPr>
          <p:nvPr/>
        </p:nvSpPr>
        <p:spPr>
          <a:xfrm>
            <a:off x="2983856" y="5033102"/>
            <a:ext cx="216002" cy="216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椭圆 120"/>
          <p:cNvSpPr>
            <a:spLocks noChangeAspect="1"/>
          </p:cNvSpPr>
          <p:nvPr/>
        </p:nvSpPr>
        <p:spPr>
          <a:xfrm>
            <a:off x="10664817" y="4817102"/>
            <a:ext cx="216002" cy="216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椭圆 121"/>
          <p:cNvSpPr>
            <a:spLocks noChangeAspect="1"/>
          </p:cNvSpPr>
          <p:nvPr/>
        </p:nvSpPr>
        <p:spPr>
          <a:xfrm>
            <a:off x="10663213" y="3746177"/>
            <a:ext cx="216002" cy="216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椭圆 122"/>
          <p:cNvSpPr>
            <a:spLocks noChangeAspect="1"/>
          </p:cNvSpPr>
          <p:nvPr/>
        </p:nvSpPr>
        <p:spPr>
          <a:xfrm>
            <a:off x="10663213" y="2508720"/>
            <a:ext cx="216002" cy="216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3" name="组合 132"/>
          <p:cNvGrpSpPr/>
          <p:nvPr/>
        </p:nvGrpSpPr>
        <p:grpSpPr>
          <a:xfrm>
            <a:off x="9444204" y="152813"/>
            <a:ext cx="2066885" cy="216002"/>
            <a:chOff x="9444204" y="152813"/>
            <a:chExt cx="2066885" cy="216002"/>
          </a:xfrm>
        </p:grpSpPr>
        <p:sp>
          <p:nvSpPr>
            <p:cNvPr id="134" name="五边形 133"/>
            <p:cNvSpPr/>
            <p:nvPr/>
          </p:nvSpPr>
          <p:spPr bwMode="auto">
            <a:xfrm>
              <a:off x="9444204" y="152815"/>
              <a:ext cx="1080000" cy="216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Phase 1</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燕尾形 134"/>
            <p:cNvSpPr/>
            <p:nvPr/>
          </p:nvSpPr>
          <p:spPr bwMode="auto">
            <a:xfrm>
              <a:off x="10431089" y="152813"/>
              <a:ext cx="1080000"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Phase 2</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52492338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451877" y="5133091"/>
            <a:ext cx="11306175" cy="1248659"/>
          </a:xfrm>
        </p:spPr>
        <p:txBody>
          <a:bodyPr/>
          <a:lstStyle/>
          <a:p>
            <a:pPr marL="0" indent="0">
              <a:buNone/>
            </a:pPr>
            <a:r>
              <a:rPr lang="en-US" sz="2000" dirty="0" smtClean="0">
                <a:sym typeface="Huawei Sans" panose="020C0503030203020204" pitchFamily="34" charset="0"/>
              </a:rPr>
              <a:t>Question: Why are not all routes in the OSPF routing table of R1 displayed in the global routing table?</a:t>
            </a:r>
            <a:endParaRPr lang="en-US" altLang="zh-CN" sz="2000" dirty="0">
              <a:sym typeface="Huawei Sans" panose="020C0503030203020204" pitchFamily="34" charset="0"/>
            </a:endParaRPr>
          </a:p>
        </p:txBody>
      </p:sp>
      <p:sp>
        <p:nvSpPr>
          <p:cNvPr id="2" name="标题 1"/>
          <p:cNvSpPr>
            <a:spLocks noGrp="1"/>
          </p:cNvSpPr>
          <p:nvPr>
            <p:ph type="title"/>
          </p:nvPr>
        </p:nvSpPr>
        <p:spPr/>
        <p:txBody>
          <a:bodyPr/>
          <a:lstStyle/>
          <a:p>
            <a:r>
              <a:rPr lang="en-US" smtClean="0">
                <a:sym typeface="Huawei Sans" panose="020C0503030203020204" pitchFamily="34" charset="0"/>
              </a:rPr>
              <a:t>Verifying the Configuration</a:t>
            </a:r>
            <a:endParaRPr lang="en-US" altLang="zh-CN" dirty="0">
              <a:sym typeface="Huawei Sans" panose="020C0503030203020204" pitchFamily="34" charset="0"/>
            </a:endParaRPr>
          </a:p>
        </p:txBody>
      </p:sp>
      <p:sp>
        <p:nvSpPr>
          <p:cNvPr id="4" name="文本框 3"/>
          <p:cNvSpPr txBox="1"/>
          <p:nvPr/>
        </p:nvSpPr>
        <p:spPr>
          <a:xfrm>
            <a:off x="749724" y="1975791"/>
            <a:ext cx="5350825" cy="2308324"/>
          </a:xfrm>
          <a:prstGeom prst="rect">
            <a:avLst/>
          </a:prstGeom>
          <a:solidFill>
            <a:srgbClr val="F4FBFE"/>
          </a:solidFill>
          <a:ln>
            <a:solidFill>
              <a:srgbClr val="99DFF9"/>
            </a:solidFill>
          </a:ln>
        </p:spPr>
        <p:txBody>
          <a:bodyPr wrap="square" rtlCol="0">
            <a:spAutoFit/>
          </a:bodyPr>
          <a:lstStyle>
            <a:defPPr>
              <a:defRPr lang="en-US"/>
            </a:defPPr>
            <a:lvl1pPr>
              <a:defRPr sz="1400"/>
            </a:lvl1p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&lt;R1&gt;display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routing </a:t>
            </a: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OSPF Process 1 with Router ID 10.0.1.1</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Routing Tables </a:t>
            </a: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Routing for Network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Destination        Cost  Type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AdvRouter</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Area</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10.0.12.0/24       1     Transit    10.0.12.1       10.0.1.1         0.0.0.0</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10.0.13.0/24       48    Stub       10.0.13.1       10.0.1.1         0.0.0.0</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10.0.24.0/24       49    Stub       10.0.12.2       10.0.2.2         0.0.0.0</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10.0.45.0/24       50    Stub       10.0.12.2       10.0.5.5         0.0.0.0</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10.0.235.0/24      2     Transit    10.0.12.2       10.0.5.5         0.0.0.0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a:xfrm>
            <a:off x="6399635" y="2276538"/>
            <a:ext cx="4932000" cy="1631216"/>
          </a:xfrm>
          <a:prstGeom prst="rect">
            <a:avLst/>
          </a:prstGeom>
          <a:solidFill>
            <a:srgbClr val="F4FBFE"/>
          </a:solidFill>
          <a:ln>
            <a:solidFill>
              <a:srgbClr val="99DFF9"/>
            </a:solidFill>
          </a:ln>
        </p:spPr>
        <p:txBody>
          <a:bodyPr wrap="square" rtlCol="0">
            <a:spAutoFit/>
          </a:bodyPr>
          <a:lstStyle>
            <a:defPPr>
              <a:defRPr lang="en-US"/>
            </a:defPPr>
            <a:lvl1pPr>
              <a:defRPr sz="1400"/>
            </a:lvl1p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&lt;R1&gt;display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routing-table </a:t>
            </a: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Destination/Mask    Proto   Pre   Cost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10.0.12.0/24        Direct   0      0            10.0.12.1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10.0.13.0/24        Direct   0      0             10.0.13.1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10.0.24.0/24        OSPF    10    49           10.0.12.2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10.0.45.0/24        OSPF    10    50           10.0.12.2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10.0.235.0/24       OSPF    10     2            10.0.12.2 </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75"/>
          <p:cNvSpPr/>
          <p:nvPr/>
        </p:nvSpPr>
        <p:spPr>
          <a:xfrm>
            <a:off x="749724" y="4440491"/>
            <a:ext cx="4931881" cy="268964"/>
          </a:xfrm>
          <a:prstGeom prst="roundRect">
            <a:avLst>
              <a:gd name="adj" fmla="val 10604"/>
            </a:avLst>
          </a:prstGeom>
          <a:solidFill>
            <a:schemeClr val="bg1"/>
          </a:solidFill>
        </p:spPr>
        <p:txBody>
          <a:bodyPr wrap="square" rtlCol="0" anchor="ctr" anchorCtr="0">
            <a:noAutofit/>
          </a:bodyPr>
          <a:lstStyle/>
          <a:p>
            <a:pPr algn="ctr" fontAlgn="ctr">
              <a:spcBef>
                <a:spcPts val="0"/>
              </a:spcBef>
              <a:spcAft>
                <a:spcPts val="0"/>
              </a:spcAft>
            </a:pP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OSPF routing table of R1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75"/>
          <p:cNvSpPr/>
          <p:nvPr/>
        </p:nvSpPr>
        <p:spPr>
          <a:xfrm>
            <a:off x="6567953" y="4439973"/>
            <a:ext cx="4931881" cy="270000"/>
          </a:xfrm>
          <a:prstGeom prst="roundRect">
            <a:avLst>
              <a:gd name="adj" fmla="val 10604"/>
            </a:avLst>
          </a:prstGeom>
          <a:solidFill>
            <a:schemeClr val="bg1"/>
          </a:solidFill>
        </p:spPr>
        <p:txBody>
          <a:bodyPr wrap="square" rtlCol="0" anchor="ctr" anchorCtr="0">
            <a:noAutofit/>
          </a:bodyPr>
          <a:lstStyle/>
          <a:p>
            <a:pPr algn="ctr" fontAlgn="ctr">
              <a:spcBef>
                <a:spcPts val="0"/>
              </a:spcBef>
              <a:spcAft>
                <a:spcPts val="0"/>
              </a:spcAft>
            </a:pP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Global routing table of R1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552892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smtClean="0">
                <a:sym typeface="Huawei Sans" panose="020C0503030203020204" pitchFamily="34" charset="0"/>
              </a:rPr>
              <a:t>Open Shortest Path First (OSPF) routers in the same area have the same link state database (LSDB). In an area, OSPF uses the shortest path first (SPF) algorithm to calculate routes.</a:t>
            </a:r>
          </a:p>
          <a:p>
            <a:r>
              <a:rPr lang="en-US" smtClean="0">
                <a:sym typeface="Huawei Sans" panose="020C0503030203020204" pitchFamily="34" charset="0"/>
              </a:rPr>
              <a:t>As the network scale expands, routers consume more memory and CPU resources to calculate routes. Area partitioning can relieve the pressure on routers to some extent.</a:t>
            </a:r>
            <a:endParaRPr lang="en-US" altLang="zh-CN" smtClean="0">
              <a:sym typeface="Huawei Sans" panose="020C0503030203020204" pitchFamily="34" charset="0"/>
            </a:endParaRPr>
          </a:p>
          <a:p>
            <a:r>
              <a:rPr lang="en-US" smtClean="0">
                <a:sym typeface="Huawei Sans" panose="020C0503030203020204" pitchFamily="34" charset="0"/>
              </a:rPr>
              <a:t>On a large-scale network, there may be other routing protocols besides OSPF. OSPF can import external routes so that OSPF routers can know the routes to other areas.</a:t>
            </a:r>
            <a:endParaRPr lang="en-US" altLang="zh-CN" smtClean="0">
              <a:sym typeface="Huawei Sans" panose="020C0503030203020204" pitchFamily="34" charset="0"/>
            </a:endParaRPr>
          </a:p>
          <a:p>
            <a:r>
              <a:rPr lang="en-US" smtClean="0">
                <a:sym typeface="Huawei Sans" panose="020C0503030203020204" pitchFamily="34" charset="0"/>
              </a:rPr>
              <a:t>This course describes the principles of OSPF route calculation, including the calculation of intra-area routes, inter-area routes, and external routes.</a:t>
            </a:r>
            <a:endParaRPr lang="en-US" altLang="zh-CN" dirty="0">
              <a:sym typeface="Huawei Sans" panose="020C0503030203020204" pitchFamily="34" charset="0"/>
            </a:endParaRPr>
          </a:p>
        </p:txBody>
      </p:sp>
    </p:spTree>
    <p:extLst>
      <p:ext uri="{BB962C8B-B14F-4D97-AF65-F5344CB8AC3E}">
        <p14:creationId xmlns:p14="http://schemas.microsoft.com/office/powerpoint/2010/main" val="131780125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sym typeface="Huawei Sans" panose="020C0503030203020204" pitchFamily="34" charset="0"/>
              </a:rPr>
              <a:t>(Multiple) Which of the following link types are included in a Router-LSA?(     )</a:t>
            </a:r>
            <a:endParaRPr lang="en-US" altLang="zh-CN" dirty="0" smtClean="0">
              <a:sym typeface="Huawei Sans" panose="020C0503030203020204" pitchFamily="34" charset="0"/>
            </a:endParaRPr>
          </a:p>
          <a:p>
            <a:pPr lvl="1"/>
            <a:r>
              <a:rPr lang="en-US" dirty="0" smtClean="0">
                <a:sym typeface="Huawei Sans" panose="020C0503030203020204" pitchFamily="34" charset="0"/>
              </a:rPr>
              <a:t>P2P  </a:t>
            </a:r>
            <a:endParaRPr lang="en-US" altLang="zh-CN" dirty="0" smtClean="0">
              <a:sym typeface="Huawei Sans" panose="020C0503030203020204" pitchFamily="34" charset="0"/>
            </a:endParaRPr>
          </a:p>
          <a:p>
            <a:pPr lvl="1"/>
            <a:r>
              <a:rPr lang="en-US" dirty="0" err="1" smtClean="0">
                <a:sym typeface="Huawei Sans" panose="020C0503030203020204" pitchFamily="34" charset="0"/>
              </a:rPr>
              <a:t>TransNet</a:t>
            </a:r>
            <a:endParaRPr lang="en-US" altLang="zh-CN" dirty="0" smtClean="0">
              <a:sym typeface="Huawei Sans" panose="020C0503030203020204" pitchFamily="34" charset="0"/>
            </a:endParaRPr>
          </a:p>
          <a:p>
            <a:pPr lvl="1"/>
            <a:r>
              <a:rPr lang="en-US" dirty="0" err="1" smtClean="0">
                <a:sym typeface="Huawei Sans" panose="020C0503030203020204" pitchFamily="34" charset="0"/>
              </a:rPr>
              <a:t>StubNet</a:t>
            </a:r>
            <a:endParaRPr lang="en-US" altLang="zh-CN" dirty="0" smtClean="0">
              <a:sym typeface="Huawei Sans" panose="020C0503030203020204" pitchFamily="34" charset="0"/>
            </a:endParaRPr>
          </a:p>
          <a:p>
            <a:pPr lvl="1"/>
            <a:r>
              <a:rPr lang="en-US" dirty="0" err="1" smtClean="0">
                <a:sym typeface="Huawei Sans" panose="020C0503030203020204" pitchFamily="34" charset="0"/>
              </a:rPr>
              <a:t>Vlink</a:t>
            </a:r>
            <a:endParaRPr lang="en-US" altLang="zh-CN" dirty="0" smtClean="0">
              <a:sym typeface="Huawei Sans" panose="020C0503030203020204" pitchFamily="34" charset="0"/>
            </a:endParaRPr>
          </a:p>
          <a:p>
            <a:r>
              <a:rPr lang="en-US" dirty="0" smtClean="0">
                <a:sym typeface="Huawei Sans" panose="020C0503030203020204" pitchFamily="34" charset="0"/>
              </a:rPr>
              <a:t>(</a:t>
            </a:r>
            <a:r>
              <a:rPr lang="en-US" dirty="0" err="1" smtClean="0">
                <a:sym typeface="Huawei Sans" panose="020C0503030203020204" pitchFamily="34" charset="0"/>
              </a:rPr>
              <a:t>TorF</a:t>
            </a:r>
            <a:r>
              <a:rPr lang="en-US" dirty="0" smtClean="0">
                <a:sym typeface="Huawei Sans" panose="020C0503030203020204" pitchFamily="34" charset="0"/>
              </a:rPr>
              <a:t>) After the SPF algorithm is used to calculate routes, the OSPF routes that are considered as the optimal routes are added to the routing table of the router.</a:t>
            </a:r>
            <a:endParaRPr lang="en-US" dirty="0">
              <a:sym typeface="Huawei Sans" panose="020C0503030203020204" pitchFamily="34" charset="0"/>
            </a:endParaRPr>
          </a:p>
        </p:txBody>
      </p:sp>
    </p:spTree>
    <p:extLst>
      <p:ext uri="{BB962C8B-B14F-4D97-AF65-F5344CB8AC3E}">
        <p14:creationId xmlns:p14="http://schemas.microsoft.com/office/powerpoint/2010/main" val="142038532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mtClean="0">
                <a:sym typeface="Huawei Sans" panose="020C0503030203020204" pitchFamily="34" charset="0"/>
              </a:rPr>
              <a:t>OSPF calculates the routing table based on the LSDB. The LSDB may contain multiple types of LSAs, and all LSAs have the same packet header format.</a:t>
            </a:r>
            <a:endParaRPr lang="en-US" altLang="zh-CN" smtClean="0">
              <a:sym typeface="Huawei Sans" panose="020C0503030203020204" pitchFamily="34" charset="0"/>
            </a:endParaRPr>
          </a:p>
          <a:p>
            <a:r>
              <a:rPr lang="en-US" smtClean="0">
                <a:sym typeface="Huawei Sans" panose="020C0503030203020204" pitchFamily="34" charset="0"/>
              </a:rPr>
              <a:t>OSPF routers in the same area have the same LSDB. When there is only one area, there are two types of LSAs in the area: Router-LSA and Network-LSA.</a:t>
            </a:r>
            <a:endParaRPr lang="en-US" altLang="zh-CN" smtClean="0">
              <a:sym typeface="Huawei Sans" panose="020C0503030203020204" pitchFamily="34" charset="0"/>
            </a:endParaRPr>
          </a:p>
          <a:p>
            <a:r>
              <a:rPr lang="en-US" smtClean="0">
                <a:sym typeface="Huawei Sans" panose="020C0503030203020204" pitchFamily="34" charset="0"/>
              </a:rPr>
              <a:t>Each router generates a Router-LSA that describes the information about the directly connected interface of the router.</a:t>
            </a:r>
            <a:endParaRPr lang="en-US" altLang="zh-CN" smtClean="0">
              <a:sym typeface="Huawei Sans" panose="020C0503030203020204" pitchFamily="34" charset="0"/>
            </a:endParaRPr>
          </a:p>
          <a:p>
            <a:r>
              <a:rPr lang="en-US" smtClean="0">
                <a:sym typeface="Huawei Sans" panose="020C0503030203020204" pitchFamily="34" charset="0"/>
              </a:rPr>
              <a:t>On an MA network, a DR generates a Network-LSA to describe the router IDs (including the DR itself) of all the routers that access the MA network and the mask of the network.</a:t>
            </a:r>
            <a:endParaRPr lang="en-US" altLang="zh-CN" dirty="0" smtClean="0">
              <a:sym typeface="Huawei Sans" panose="020C0503030203020204" pitchFamily="34" charset="0"/>
            </a:endParaRPr>
          </a:p>
        </p:txBody>
      </p:sp>
    </p:spTree>
    <p:extLst>
      <p:ext uri="{BB962C8B-B14F-4D97-AF65-F5344CB8AC3E}">
        <p14:creationId xmlns:p14="http://schemas.microsoft.com/office/powerpoint/2010/main" val="196003764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solidFill>
                  <a:schemeClr val="bg1">
                    <a:lumMod val="50000"/>
                  </a:schemeClr>
                </a:solidFill>
                <a:sym typeface="Huawei Sans" panose="020C0503030203020204" pitchFamily="34" charset="0"/>
              </a:rPr>
              <a:t>Intra-Area Route Calculation</a:t>
            </a:r>
            <a:endParaRPr lang="en-US" altLang="zh-CN" dirty="0" smtClean="0">
              <a:solidFill>
                <a:schemeClr val="bg1">
                  <a:lumMod val="50000"/>
                </a:schemeClr>
              </a:solidFill>
              <a:sym typeface="Huawei Sans" panose="020C0503030203020204" pitchFamily="34" charset="0"/>
            </a:endParaRPr>
          </a:p>
          <a:p>
            <a:r>
              <a:rPr lang="en-US" b="1" dirty="0" smtClean="0">
                <a:sym typeface="Huawei Sans" panose="020C0503030203020204" pitchFamily="34" charset="0"/>
              </a:rPr>
              <a:t>Inter-Area Route Calculation</a:t>
            </a:r>
            <a:endParaRPr lang="en-US" altLang="zh-CN" b="1" dirty="0" smtClean="0">
              <a:sym typeface="Huawei Sans" panose="020C0503030203020204" pitchFamily="34" charset="0"/>
            </a:endParaRPr>
          </a:p>
          <a:p>
            <a:pPr lvl="1">
              <a:buFont typeface="微软雅黑" panose="020B0503020204020204" pitchFamily="34" charset="-122"/>
              <a:buChar char="▪"/>
            </a:pPr>
            <a:r>
              <a:rPr lang="en-US" b="1" dirty="0" smtClean="0">
                <a:sym typeface="Huawei Sans" panose="020C0503030203020204" pitchFamily="34" charset="0"/>
              </a:rPr>
              <a:t>Inter-Area Route Calculation Process</a:t>
            </a:r>
          </a:p>
          <a:p>
            <a:pPr lvl="1"/>
            <a:r>
              <a:rPr lang="en-US" dirty="0" smtClean="0">
                <a:solidFill>
                  <a:schemeClr val="bg1">
                    <a:lumMod val="50000"/>
                  </a:schemeClr>
                </a:solidFill>
                <a:sym typeface="Huawei Sans" panose="020C0503030203020204" pitchFamily="34" charset="0"/>
              </a:rPr>
              <a:t>Inter-Area Routing Loop Prevention Mechanism</a:t>
            </a:r>
          </a:p>
          <a:p>
            <a:pPr lvl="1"/>
            <a:r>
              <a:rPr lang="en-US" dirty="0" smtClean="0">
                <a:solidFill>
                  <a:schemeClr val="bg1">
                    <a:lumMod val="50000"/>
                  </a:schemeClr>
                </a:solidFill>
                <a:sym typeface="Huawei Sans" panose="020C0503030203020204" pitchFamily="34" charset="0"/>
              </a:rPr>
              <a:t>Functions and Configurations of Virtual Links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External Route Calculation</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323917316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a:xfrm>
            <a:off x="5043212" y="1416676"/>
            <a:ext cx="6714840" cy="4965073"/>
          </a:xfrm>
        </p:spPr>
        <p:txBody>
          <a:bodyPr/>
          <a:lstStyle/>
          <a:p>
            <a:r>
              <a:rPr lang="en-US" altLang="zh-CN" sz="1600" dirty="0" smtClean="0"/>
              <a:t>A network consisting of a series of consecutive OSPF routers is called an OSPF domain.</a:t>
            </a:r>
          </a:p>
          <a:p>
            <a:r>
              <a:rPr lang="en-US" altLang="zh-CN" sz="1600" dirty="0" smtClean="0"/>
              <a:t>OSPF requires that routers on the network synchronize their LSDBs to keep consistent network information.</a:t>
            </a:r>
          </a:p>
          <a:p>
            <a:r>
              <a:rPr lang="en-US" altLang="zh-CN" sz="1600" dirty="0" smtClean="0"/>
              <a:t>When the network scale increases continuously, the LSDB becomes oversized. A device calculates routes based on the LSDB, which increases the burden. In addition, the size of the routing table of the router increases, deteriorating the performance of the router.</a:t>
            </a:r>
          </a:p>
          <a:p>
            <a:r>
              <a:rPr lang="en-US" altLang="zh-CN" sz="1600" dirty="0" smtClean="0"/>
              <a:t>When the network topology changes, the changes need to be spread to the entire network and may trigger route recalculation on the entire network.</a:t>
            </a:r>
          </a:p>
          <a:p>
            <a:r>
              <a:rPr lang="en-US" altLang="zh-CN" sz="1600" dirty="0" smtClean="0"/>
              <a:t>The single-area design makes it impossible to deploy route summarization.</a:t>
            </a:r>
          </a:p>
          <a:p>
            <a:endParaRPr lang="zh-CN" altLang="en-US" sz="1600" dirty="0"/>
          </a:p>
        </p:txBody>
      </p:sp>
      <p:sp>
        <p:nvSpPr>
          <p:cNvPr id="2" name="标题 1"/>
          <p:cNvSpPr>
            <a:spLocks noGrp="1"/>
          </p:cNvSpPr>
          <p:nvPr>
            <p:ph type="title"/>
          </p:nvPr>
        </p:nvSpPr>
        <p:spPr/>
        <p:txBody>
          <a:bodyPr/>
          <a:lstStyle/>
          <a:p>
            <a:r>
              <a:rPr lang="en-US" smtClean="0">
                <a:sym typeface="Huawei Sans" panose="020C0503030203020204" pitchFamily="34" charset="0"/>
              </a:rPr>
              <a:t>Problems in a Single OSPF Area on a Large-Scale Network</a:t>
            </a:r>
            <a:endParaRPr lang="en-US" altLang="zh-CN" dirty="0">
              <a:sym typeface="Huawei Sans" panose="020C0503030203020204" pitchFamily="34" charset="0"/>
            </a:endParaRPr>
          </a:p>
        </p:txBody>
      </p:sp>
      <p:grpSp>
        <p:nvGrpSpPr>
          <p:cNvPr id="77" name="组合 76"/>
          <p:cNvGrpSpPr/>
          <p:nvPr/>
        </p:nvGrpSpPr>
        <p:grpSpPr>
          <a:xfrm>
            <a:off x="847313" y="1722748"/>
            <a:ext cx="4195899" cy="4041609"/>
            <a:chOff x="7441919" y="1425664"/>
            <a:chExt cx="4195899" cy="4041609"/>
          </a:xfrm>
        </p:grpSpPr>
        <p:sp>
          <p:nvSpPr>
            <p:cNvPr id="41" name="圆角矩形 40"/>
            <p:cNvSpPr/>
            <p:nvPr/>
          </p:nvSpPr>
          <p:spPr>
            <a:xfrm>
              <a:off x="7441919" y="1425664"/>
              <a:ext cx="4195899" cy="3228252"/>
            </a:xfrm>
            <a:prstGeom prst="roundRect">
              <a:avLst>
                <a:gd name="adj" fmla="val 8529"/>
              </a:avLst>
            </a:prstGeom>
            <a:solidFill>
              <a:srgbClr val="F4FBFE"/>
            </a:solid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14227" y="2799078"/>
              <a:ext cx="540000" cy="442800"/>
            </a:xfrm>
            <a:prstGeom prst="rect">
              <a:avLst/>
            </a:prstGeom>
          </p:spPr>
        </p:pic>
        <p:pic>
          <p:nvPicPr>
            <p:cNvPr id="48" name="图片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09770" y="2799078"/>
              <a:ext cx="540000" cy="442800"/>
            </a:xfrm>
            <a:prstGeom prst="rect">
              <a:avLst/>
            </a:prstGeom>
          </p:spPr>
        </p:pic>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4972" y="2799078"/>
              <a:ext cx="540000" cy="442800"/>
            </a:xfrm>
            <a:prstGeom prst="rect">
              <a:avLst/>
            </a:prstGeom>
          </p:spPr>
        </p:pic>
        <p:pic>
          <p:nvPicPr>
            <p:cNvPr id="50" name="图片 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56653" y="2799078"/>
              <a:ext cx="540000" cy="442800"/>
            </a:xfrm>
            <a:prstGeom prst="rect">
              <a:avLst/>
            </a:prstGeom>
          </p:spPr>
        </p:pic>
        <p:cxnSp>
          <p:nvCxnSpPr>
            <p:cNvPr id="54" name="直接连接符 53"/>
            <p:cNvCxnSpPr>
              <a:stCxn id="95" idx="3"/>
              <a:endCxn id="96" idx="1"/>
            </p:cNvCxnSpPr>
            <p:nvPr/>
          </p:nvCxnSpPr>
          <p:spPr>
            <a:xfrm>
              <a:off x="9254783" y="1795606"/>
              <a:ext cx="600184"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55" name="直接连接符 54"/>
            <p:cNvCxnSpPr>
              <a:stCxn id="95" idx="2"/>
              <a:endCxn id="48" idx="0"/>
            </p:cNvCxnSpPr>
            <p:nvPr/>
          </p:nvCxnSpPr>
          <p:spPr>
            <a:xfrm flipH="1">
              <a:off x="7879770" y="2017006"/>
              <a:ext cx="1105013" cy="782072"/>
            </a:xfrm>
            <a:prstGeom prst="line">
              <a:avLst/>
            </a:prstGeom>
            <a:ln w="19050"/>
          </p:spPr>
          <p:style>
            <a:lnRef idx="1">
              <a:schemeClr val="dk1"/>
            </a:lnRef>
            <a:fillRef idx="0">
              <a:schemeClr val="dk1"/>
            </a:fillRef>
            <a:effectRef idx="0">
              <a:schemeClr val="dk1"/>
            </a:effectRef>
            <a:fontRef idx="minor">
              <a:schemeClr val="tx1"/>
            </a:fontRef>
          </p:style>
        </p:cxnSp>
        <p:cxnSp>
          <p:nvCxnSpPr>
            <p:cNvPr id="56" name="直接连接符 55"/>
            <p:cNvCxnSpPr>
              <a:stCxn id="96" idx="2"/>
              <a:endCxn id="49" idx="0"/>
            </p:cNvCxnSpPr>
            <p:nvPr/>
          </p:nvCxnSpPr>
          <p:spPr>
            <a:xfrm>
              <a:off x="10124967" y="2017006"/>
              <a:ext cx="1110005" cy="782072"/>
            </a:xfrm>
            <a:prstGeom prst="line">
              <a:avLst/>
            </a:prstGeom>
            <a:ln w="19050"/>
          </p:spPr>
          <p:style>
            <a:lnRef idx="1">
              <a:schemeClr val="dk1"/>
            </a:lnRef>
            <a:fillRef idx="0">
              <a:schemeClr val="dk1"/>
            </a:fillRef>
            <a:effectRef idx="0">
              <a:schemeClr val="dk1"/>
            </a:effectRef>
            <a:fontRef idx="minor">
              <a:schemeClr val="tx1"/>
            </a:fontRef>
          </p:style>
        </p:cxnSp>
        <p:cxnSp>
          <p:nvCxnSpPr>
            <p:cNvPr id="57" name="直接连接符 56"/>
            <p:cNvCxnSpPr>
              <a:stCxn id="47" idx="0"/>
              <a:endCxn id="96" idx="2"/>
            </p:cNvCxnSpPr>
            <p:nvPr/>
          </p:nvCxnSpPr>
          <p:spPr>
            <a:xfrm flipV="1">
              <a:off x="8984227" y="2017006"/>
              <a:ext cx="1140740" cy="782072"/>
            </a:xfrm>
            <a:prstGeom prst="line">
              <a:avLst/>
            </a:prstGeom>
            <a:ln w="19050"/>
          </p:spPr>
          <p:style>
            <a:lnRef idx="1">
              <a:schemeClr val="dk1"/>
            </a:lnRef>
            <a:fillRef idx="0">
              <a:schemeClr val="dk1"/>
            </a:fillRef>
            <a:effectRef idx="0">
              <a:schemeClr val="dk1"/>
            </a:effectRef>
            <a:fontRef idx="minor">
              <a:schemeClr val="tx1"/>
            </a:fontRef>
          </p:style>
        </p:cxnSp>
        <p:cxnSp>
          <p:nvCxnSpPr>
            <p:cNvPr id="58" name="直接连接符 57"/>
            <p:cNvCxnSpPr>
              <a:stCxn id="50" idx="0"/>
              <a:endCxn id="95" idx="2"/>
            </p:cNvCxnSpPr>
            <p:nvPr/>
          </p:nvCxnSpPr>
          <p:spPr>
            <a:xfrm flipH="1" flipV="1">
              <a:off x="8984783" y="2017006"/>
              <a:ext cx="1141870" cy="782072"/>
            </a:xfrm>
            <a:prstGeom prst="line">
              <a:avLst/>
            </a:prstGeom>
            <a:ln w="19050"/>
          </p:spPr>
          <p:style>
            <a:lnRef idx="1">
              <a:schemeClr val="dk1"/>
            </a:lnRef>
            <a:fillRef idx="0">
              <a:schemeClr val="dk1"/>
            </a:fillRef>
            <a:effectRef idx="0">
              <a:schemeClr val="dk1"/>
            </a:effectRef>
            <a:fontRef idx="minor">
              <a:schemeClr val="tx1"/>
            </a:fontRef>
          </p:style>
        </p:cxnSp>
        <p:cxnSp>
          <p:nvCxnSpPr>
            <p:cNvPr id="59" name="直接连接符 58"/>
            <p:cNvCxnSpPr>
              <a:stCxn id="48" idx="2"/>
            </p:cNvCxnSpPr>
            <p:nvPr/>
          </p:nvCxnSpPr>
          <p:spPr>
            <a:xfrm>
              <a:off x="7879770" y="3241878"/>
              <a:ext cx="0" cy="658415"/>
            </a:xfrm>
            <a:prstGeom prst="line">
              <a:avLst/>
            </a:prstGeom>
            <a:ln w="19050"/>
          </p:spPr>
          <p:style>
            <a:lnRef idx="1">
              <a:schemeClr val="dk1"/>
            </a:lnRef>
            <a:fillRef idx="0">
              <a:schemeClr val="dk1"/>
            </a:fillRef>
            <a:effectRef idx="0">
              <a:schemeClr val="dk1"/>
            </a:effectRef>
            <a:fontRef idx="minor">
              <a:schemeClr val="tx1"/>
            </a:fontRef>
          </p:style>
        </p:cxnSp>
        <p:cxnSp>
          <p:nvCxnSpPr>
            <p:cNvPr id="60" name="直接连接符 59"/>
            <p:cNvCxnSpPr>
              <a:stCxn id="47" idx="2"/>
            </p:cNvCxnSpPr>
            <p:nvPr/>
          </p:nvCxnSpPr>
          <p:spPr>
            <a:xfrm>
              <a:off x="8984227" y="3241878"/>
              <a:ext cx="0" cy="658415"/>
            </a:xfrm>
            <a:prstGeom prst="line">
              <a:avLst/>
            </a:prstGeom>
            <a:ln w="19050"/>
          </p:spPr>
          <p:style>
            <a:lnRef idx="1">
              <a:schemeClr val="dk1"/>
            </a:lnRef>
            <a:fillRef idx="0">
              <a:schemeClr val="dk1"/>
            </a:fillRef>
            <a:effectRef idx="0">
              <a:schemeClr val="dk1"/>
            </a:effectRef>
            <a:fontRef idx="minor">
              <a:schemeClr val="tx1"/>
            </a:fontRef>
          </p:style>
        </p:cxnSp>
        <p:cxnSp>
          <p:nvCxnSpPr>
            <p:cNvPr id="72" name="直接连接符 71"/>
            <p:cNvCxnSpPr>
              <a:stCxn id="50" idx="2"/>
            </p:cNvCxnSpPr>
            <p:nvPr/>
          </p:nvCxnSpPr>
          <p:spPr>
            <a:xfrm>
              <a:off x="10126653" y="3241878"/>
              <a:ext cx="0" cy="658415"/>
            </a:xfrm>
            <a:prstGeom prst="line">
              <a:avLst/>
            </a:prstGeom>
            <a:ln w="19050"/>
          </p:spPr>
          <p:style>
            <a:lnRef idx="1">
              <a:schemeClr val="dk1"/>
            </a:lnRef>
            <a:fillRef idx="0">
              <a:schemeClr val="dk1"/>
            </a:fillRef>
            <a:effectRef idx="0">
              <a:schemeClr val="dk1"/>
            </a:effectRef>
            <a:fontRef idx="minor">
              <a:schemeClr val="tx1"/>
            </a:fontRef>
          </p:style>
        </p:cxnSp>
        <p:cxnSp>
          <p:nvCxnSpPr>
            <p:cNvPr id="73" name="直接连接符 72"/>
            <p:cNvCxnSpPr>
              <a:stCxn id="49" idx="2"/>
            </p:cNvCxnSpPr>
            <p:nvPr/>
          </p:nvCxnSpPr>
          <p:spPr>
            <a:xfrm>
              <a:off x="11234972" y="3241878"/>
              <a:ext cx="0" cy="658415"/>
            </a:xfrm>
            <a:prstGeom prst="line">
              <a:avLst/>
            </a:prstGeom>
            <a:ln w="19050"/>
          </p:spPr>
          <p:style>
            <a:lnRef idx="1">
              <a:schemeClr val="dk1"/>
            </a:lnRef>
            <a:fillRef idx="0">
              <a:schemeClr val="dk1"/>
            </a:fillRef>
            <a:effectRef idx="0">
              <a:schemeClr val="dk1"/>
            </a:effectRef>
            <a:fontRef idx="minor">
              <a:schemeClr val="tx1"/>
            </a:fontRef>
          </p:style>
        </p:cxnSp>
        <p:cxnSp>
          <p:nvCxnSpPr>
            <p:cNvPr id="85" name="直接连接符 84"/>
            <p:cNvCxnSpPr>
              <a:endCxn id="91" idx="0"/>
            </p:cNvCxnSpPr>
            <p:nvPr/>
          </p:nvCxnSpPr>
          <p:spPr>
            <a:xfrm>
              <a:off x="7879770" y="4343093"/>
              <a:ext cx="0" cy="681380"/>
            </a:xfrm>
            <a:prstGeom prst="line">
              <a:avLst/>
            </a:prstGeom>
            <a:ln w="19050"/>
          </p:spPr>
          <p:style>
            <a:lnRef idx="1">
              <a:schemeClr val="dk1"/>
            </a:lnRef>
            <a:fillRef idx="0">
              <a:schemeClr val="dk1"/>
            </a:fillRef>
            <a:effectRef idx="0">
              <a:schemeClr val="dk1"/>
            </a:effectRef>
            <a:fontRef idx="minor">
              <a:schemeClr val="tx1"/>
            </a:fontRef>
          </p:style>
        </p:cxnSp>
        <p:cxnSp>
          <p:nvCxnSpPr>
            <p:cNvPr id="86" name="直接连接符 85"/>
            <p:cNvCxnSpPr>
              <a:endCxn id="92" idx="0"/>
            </p:cNvCxnSpPr>
            <p:nvPr/>
          </p:nvCxnSpPr>
          <p:spPr>
            <a:xfrm>
              <a:off x="8984227" y="4343093"/>
              <a:ext cx="0" cy="681380"/>
            </a:xfrm>
            <a:prstGeom prst="line">
              <a:avLst/>
            </a:prstGeom>
            <a:ln w="19050"/>
          </p:spPr>
          <p:style>
            <a:lnRef idx="1">
              <a:schemeClr val="dk1"/>
            </a:lnRef>
            <a:fillRef idx="0">
              <a:schemeClr val="dk1"/>
            </a:fillRef>
            <a:effectRef idx="0">
              <a:schemeClr val="dk1"/>
            </a:effectRef>
            <a:fontRef idx="minor">
              <a:schemeClr val="tx1"/>
            </a:fontRef>
          </p:style>
        </p:cxnSp>
        <p:cxnSp>
          <p:nvCxnSpPr>
            <p:cNvPr id="87" name="直接连接符 86"/>
            <p:cNvCxnSpPr>
              <a:endCxn id="93" idx="0"/>
            </p:cNvCxnSpPr>
            <p:nvPr/>
          </p:nvCxnSpPr>
          <p:spPr>
            <a:xfrm>
              <a:off x="10126653" y="4343093"/>
              <a:ext cx="0" cy="681380"/>
            </a:xfrm>
            <a:prstGeom prst="line">
              <a:avLst/>
            </a:prstGeom>
            <a:ln w="19050"/>
          </p:spPr>
          <p:style>
            <a:lnRef idx="1">
              <a:schemeClr val="dk1"/>
            </a:lnRef>
            <a:fillRef idx="0">
              <a:schemeClr val="dk1"/>
            </a:fillRef>
            <a:effectRef idx="0">
              <a:schemeClr val="dk1"/>
            </a:effectRef>
            <a:fontRef idx="minor">
              <a:schemeClr val="tx1"/>
            </a:fontRef>
          </p:style>
        </p:cxnSp>
        <p:cxnSp>
          <p:nvCxnSpPr>
            <p:cNvPr id="88" name="直接连接符 87"/>
            <p:cNvCxnSpPr>
              <a:endCxn id="94" idx="0"/>
            </p:cNvCxnSpPr>
            <p:nvPr/>
          </p:nvCxnSpPr>
          <p:spPr>
            <a:xfrm>
              <a:off x="11234972" y="4343093"/>
              <a:ext cx="0" cy="681380"/>
            </a:xfrm>
            <a:prstGeom prst="line">
              <a:avLst/>
            </a:prstGeom>
            <a:ln w="19050"/>
          </p:spPr>
          <p:style>
            <a:lnRef idx="1">
              <a:schemeClr val="dk1"/>
            </a:lnRef>
            <a:fillRef idx="0">
              <a:schemeClr val="dk1"/>
            </a:fillRef>
            <a:effectRef idx="0">
              <a:schemeClr val="dk1"/>
            </a:effectRef>
            <a:fontRef idx="minor">
              <a:schemeClr val="tx1"/>
            </a:fontRef>
          </p:style>
        </p:cxnSp>
        <p:pic>
          <p:nvPicPr>
            <p:cNvPr id="91" name="图片 9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609770" y="5024473"/>
              <a:ext cx="540000" cy="442800"/>
            </a:xfrm>
            <a:prstGeom prst="rect">
              <a:avLst/>
            </a:prstGeom>
          </p:spPr>
        </p:pic>
        <p:pic>
          <p:nvPicPr>
            <p:cNvPr id="92" name="图片 91"/>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714227" y="5024473"/>
              <a:ext cx="540000" cy="442800"/>
            </a:xfrm>
            <a:prstGeom prst="rect">
              <a:avLst/>
            </a:prstGeom>
          </p:spPr>
        </p:pic>
        <p:pic>
          <p:nvPicPr>
            <p:cNvPr id="93" name="图片 9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9856653" y="5024473"/>
              <a:ext cx="540000" cy="442800"/>
            </a:xfrm>
            <a:prstGeom prst="rect">
              <a:avLst/>
            </a:prstGeom>
          </p:spPr>
        </p:pic>
        <p:pic>
          <p:nvPicPr>
            <p:cNvPr id="94" name="图片 93"/>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0964972" y="5024473"/>
              <a:ext cx="540000" cy="442800"/>
            </a:xfrm>
            <a:prstGeom prst="rect">
              <a:avLst/>
            </a:prstGeom>
          </p:spPr>
        </p:pic>
        <p:sp>
          <p:nvSpPr>
            <p:cNvPr id="104" name="文本框 103"/>
            <p:cNvSpPr txBox="1"/>
            <p:nvPr/>
          </p:nvSpPr>
          <p:spPr>
            <a:xfrm>
              <a:off x="9034730" y="2728091"/>
              <a:ext cx="974151" cy="584775"/>
            </a:xfrm>
            <a:prstGeom prst="rect">
              <a:avLst/>
            </a:prstGeom>
            <a:noFill/>
          </p:spPr>
          <p:txBody>
            <a:bodyPr wrap="square" rtlCol="0" anchor="ctr">
              <a:spAutoFit/>
            </a:bodyPr>
            <a:lstStyle/>
            <a:p>
              <a:pPr algn="ctr" fontAlgn="ctr"/>
              <a:r>
                <a:rPr lang="en-US" sz="3200" b="1"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3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文本框 104"/>
            <p:cNvSpPr txBox="1"/>
            <p:nvPr/>
          </p:nvSpPr>
          <p:spPr>
            <a:xfrm>
              <a:off x="9034730" y="3829306"/>
              <a:ext cx="974151" cy="584775"/>
            </a:xfrm>
            <a:prstGeom prst="rect">
              <a:avLst/>
            </a:prstGeom>
            <a:noFill/>
          </p:spPr>
          <p:txBody>
            <a:bodyPr wrap="square" rtlCol="0" anchor="ctr">
              <a:spAutoFit/>
            </a:bodyPr>
            <a:lstStyle/>
            <a:p>
              <a:pPr algn="ctr" fontAlgn="ctr"/>
              <a:r>
                <a:rPr lang="en-US" sz="3200" b="1"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3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文本框 139"/>
            <p:cNvSpPr txBox="1"/>
            <p:nvPr/>
          </p:nvSpPr>
          <p:spPr>
            <a:xfrm>
              <a:off x="9067995" y="3303393"/>
              <a:ext cx="907621" cy="369332"/>
            </a:xfrm>
            <a:prstGeom prst="rect">
              <a:avLst/>
            </a:prstGeom>
            <a:noFill/>
          </p:spPr>
          <p:txBody>
            <a:bodyPr wrap="none" rtlCol="0">
              <a:spAutoFit/>
            </a:body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1" name="直接连接符 140"/>
            <p:cNvCxnSpPr>
              <a:stCxn id="48" idx="3"/>
              <a:endCxn id="47" idx="1"/>
            </p:cNvCxnSpPr>
            <p:nvPr/>
          </p:nvCxnSpPr>
          <p:spPr>
            <a:xfrm>
              <a:off x="8149770" y="3020478"/>
              <a:ext cx="564457"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145" name="直接连接符 144"/>
            <p:cNvCxnSpPr>
              <a:stCxn id="50" idx="3"/>
              <a:endCxn id="49" idx="1"/>
            </p:cNvCxnSpPr>
            <p:nvPr/>
          </p:nvCxnSpPr>
          <p:spPr>
            <a:xfrm>
              <a:off x="10396653" y="3020478"/>
              <a:ext cx="568319" cy="0"/>
            </a:xfrm>
            <a:prstGeom prst="line">
              <a:avLst/>
            </a:prstGeom>
            <a:ln w="19050"/>
          </p:spPr>
          <p:style>
            <a:lnRef idx="1">
              <a:schemeClr val="dk1"/>
            </a:lnRef>
            <a:fillRef idx="0">
              <a:schemeClr val="dk1"/>
            </a:fillRef>
            <a:effectRef idx="0">
              <a:schemeClr val="dk1"/>
            </a:effectRef>
            <a:fontRef idx="minor">
              <a:schemeClr val="tx1"/>
            </a:fontRef>
          </p:style>
        </p:cxnSp>
        <p:pic>
          <p:nvPicPr>
            <p:cNvPr id="95" name="图片 9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14783" y="1574206"/>
              <a:ext cx="540000" cy="442800"/>
            </a:xfrm>
            <a:prstGeom prst="rect">
              <a:avLst/>
            </a:prstGeom>
          </p:spPr>
        </p:pic>
        <p:pic>
          <p:nvPicPr>
            <p:cNvPr id="96" name="图片 9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54967" y="1574206"/>
              <a:ext cx="540000" cy="442800"/>
            </a:xfrm>
            <a:prstGeom prst="rect">
              <a:avLst/>
            </a:prstGeom>
          </p:spPr>
        </p:pic>
        <p:pic>
          <p:nvPicPr>
            <p:cNvPr id="106" name="图片 10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09770" y="3900293"/>
              <a:ext cx="540000" cy="442800"/>
            </a:xfrm>
            <a:prstGeom prst="rect">
              <a:avLst/>
            </a:prstGeom>
          </p:spPr>
        </p:pic>
        <p:pic>
          <p:nvPicPr>
            <p:cNvPr id="108" name="图片 10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14227" y="3902155"/>
              <a:ext cx="540000" cy="442800"/>
            </a:xfrm>
            <a:prstGeom prst="rect">
              <a:avLst/>
            </a:prstGeom>
          </p:spPr>
        </p:pic>
        <p:pic>
          <p:nvPicPr>
            <p:cNvPr id="111" name="图片 1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56653" y="3900293"/>
              <a:ext cx="540000" cy="442800"/>
            </a:xfrm>
            <a:prstGeom prst="rect">
              <a:avLst/>
            </a:prstGeom>
          </p:spPr>
        </p:pic>
        <p:pic>
          <p:nvPicPr>
            <p:cNvPr id="114" name="图片 1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4972" y="3902155"/>
              <a:ext cx="540000" cy="442800"/>
            </a:xfrm>
            <a:prstGeom prst="rect">
              <a:avLst/>
            </a:prstGeom>
          </p:spPr>
        </p:pic>
      </p:grpSp>
    </p:spTree>
    <p:extLst>
      <p:ext uri="{BB962C8B-B14F-4D97-AF65-F5344CB8AC3E}">
        <p14:creationId xmlns:p14="http://schemas.microsoft.com/office/powerpoint/2010/main" val="299002228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a:xfrm>
            <a:off x="5120715" y="1242453"/>
            <a:ext cx="6637337" cy="1038236"/>
          </a:xfrm>
        </p:spPr>
        <p:txBody>
          <a:bodyPr/>
          <a:lstStyle/>
          <a:p>
            <a:r>
              <a:rPr lang="en-US" sz="1600" dirty="0" smtClean="0">
                <a:sym typeface="Huawei Sans" panose="020C0503030203020204" pitchFamily="34" charset="0"/>
              </a:rPr>
              <a:t>Router-LSAs and Network-LSAs are flooded only within an area, so area partitioning reduces the memory and CPU usage of network devices.</a:t>
            </a:r>
          </a:p>
          <a:p>
            <a:endParaRPr lang="en-US" altLang="zh-CN" sz="1600" dirty="0">
              <a:sym typeface="Huawei Sans" panose="020C0503030203020204" pitchFamily="34" charset="0"/>
            </a:endParaRPr>
          </a:p>
        </p:txBody>
      </p:sp>
      <p:sp>
        <p:nvSpPr>
          <p:cNvPr id="3" name="标题 2"/>
          <p:cNvSpPr>
            <a:spLocks noGrp="1"/>
          </p:cNvSpPr>
          <p:nvPr>
            <p:ph type="title"/>
          </p:nvPr>
        </p:nvSpPr>
        <p:spPr/>
        <p:txBody>
          <a:bodyPr/>
          <a:lstStyle/>
          <a:p>
            <a:r>
              <a:rPr lang="en-US" smtClean="0">
                <a:sym typeface="Huawei Sans" panose="020C0503030203020204" pitchFamily="34" charset="0"/>
              </a:rPr>
              <a:t>Area Partitioning</a:t>
            </a:r>
            <a:endParaRPr lang="en-US" altLang="zh-CN" dirty="0">
              <a:sym typeface="Huawei Sans" panose="020C0503030203020204" pitchFamily="34" charset="0"/>
            </a:endParaRPr>
          </a:p>
        </p:txBody>
      </p:sp>
      <p:sp>
        <p:nvSpPr>
          <p:cNvPr id="119" name="下箭头 63"/>
          <p:cNvSpPr/>
          <p:nvPr/>
        </p:nvSpPr>
        <p:spPr>
          <a:xfrm rot="5400000" flipV="1">
            <a:off x="4881682" y="3226198"/>
            <a:ext cx="1005695" cy="1135900"/>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99DFF9"/>
              </a:gs>
              <a:gs pos="100000">
                <a:schemeClr val="bg1">
                  <a:alpha val="0"/>
                </a:schemeClr>
              </a:gs>
            </a:gsLst>
            <a:lin ang="16200000" scaled="1"/>
            <a:tileRect/>
          </a:gradFill>
          <a:ln w="19050">
            <a:gradFill flip="none" rotWithShape="1">
              <a:gsLst>
                <a:gs pos="100000">
                  <a:srgbClr val="99DFF9"/>
                </a:gs>
                <a:gs pos="31000">
                  <a:srgbClr val="F4FBFE">
                    <a:lumMod val="99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 name="组合 3"/>
          <p:cNvGrpSpPr/>
          <p:nvPr/>
        </p:nvGrpSpPr>
        <p:grpSpPr>
          <a:xfrm>
            <a:off x="491788" y="1409152"/>
            <a:ext cx="4197980" cy="4160727"/>
            <a:chOff x="556183" y="1409152"/>
            <a:chExt cx="4197980" cy="4160727"/>
          </a:xfrm>
        </p:grpSpPr>
        <p:sp>
          <p:nvSpPr>
            <p:cNvPr id="130" name="圆角矩形 129"/>
            <p:cNvSpPr/>
            <p:nvPr/>
          </p:nvSpPr>
          <p:spPr>
            <a:xfrm>
              <a:off x="2787245" y="3119639"/>
              <a:ext cx="1966918" cy="1775058"/>
            </a:xfrm>
            <a:prstGeom prst="roundRect">
              <a:avLst>
                <a:gd name="adj" fmla="val 8101"/>
              </a:avLst>
            </a:prstGeom>
            <a:solidFill>
              <a:schemeClr val="bg1">
                <a:lumMod val="95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圆角矩形 127"/>
            <p:cNvSpPr/>
            <p:nvPr/>
          </p:nvSpPr>
          <p:spPr>
            <a:xfrm>
              <a:off x="556184" y="3119639"/>
              <a:ext cx="1966918" cy="1775058"/>
            </a:xfrm>
            <a:prstGeom prst="roundRect">
              <a:avLst>
                <a:gd name="adj" fmla="val 8101"/>
              </a:avLst>
            </a:prstGeom>
            <a:solidFill>
              <a:schemeClr val="bg1">
                <a:lumMod val="95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圆角矩形 82"/>
            <p:cNvSpPr/>
            <p:nvPr/>
          </p:nvSpPr>
          <p:spPr>
            <a:xfrm>
              <a:off x="556183" y="1409152"/>
              <a:ext cx="4195899" cy="1575474"/>
            </a:xfrm>
            <a:prstGeom prst="roundRect">
              <a:avLst>
                <a:gd name="adj" fmla="val 8529"/>
              </a:avLst>
            </a:prstGeom>
            <a:solidFill>
              <a:srgbClr val="F3FBFE"/>
            </a:solid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4" name="图片 8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28491" y="2901684"/>
              <a:ext cx="540000" cy="442800"/>
            </a:xfrm>
            <a:prstGeom prst="rect">
              <a:avLst/>
            </a:prstGeom>
          </p:spPr>
        </p:pic>
        <p:pic>
          <p:nvPicPr>
            <p:cNvPr id="85" name="图片 84"/>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724034" y="2901684"/>
              <a:ext cx="540000" cy="442800"/>
            </a:xfrm>
            <a:prstGeom prst="rect">
              <a:avLst/>
            </a:prstGeom>
          </p:spPr>
        </p:pic>
        <p:pic>
          <p:nvPicPr>
            <p:cNvPr id="86" name="图片 8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79236" y="2901684"/>
              <a:ext cx="540000" cy="442800"/>
            </a:xfrm>
            <a:prstGeom prst="rect">
              <a:avLst/>
            </a:prstGeom>
          </p:spPr>
        </p:pic>
        <p:pic>
          <p:nvPicPr>
            <p:cNvPr id="87" name="图片 86"/>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2970917" y="2901684"/>
              <a:ext cx="540000" cy="442800"/>
            </a:xfrm>
            <a:prstGeom prst="rect">
              <a:avLst/>
            </a:prstGeom>
          </p:spPr>
        </p:pic>
        <p:cxnSp>
          <p:nvCxnSpPr>
            <p:cNvPr id="88" name="直接连接符 87"/>
            <p:cNvCxnSpPr>
              <a:stCxn id="116" idx="3"/>
              <a:endCxn id="118" idx="1"/>
            </p:cNvCxnSpPr>
            <p:nvPr/>
          </p:nvCxnSpPr>
          <p:spPr>
            <a:xfrm>
              <a:off x="2369047" y="1898212"/>
              <a:ext cx="600184" cy="0"/>
            </a:xfrm>
            <a:prstGeom prst="line">
              <a:avLst/>
            </a:prstGeom>
            <a:ln w="1905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89" name="直接连接符 88"/>
            <p:cNvCxnSpPr>
              <a:stCxn id="116" idx="2"/>
              <a:endCxn id="85" idx="0"/>
            </p:cNvCxnSpPr>
            <p:nvPr/>
          </p:nvCxnSpPr>
          <p:spPr>
            <a:xfrm flipH="1">
              <a:off x="994034" y="2119612"/>
              <a:ext cx="1105013" cy="782072"/>
            </a:xfrm>
            <a:prstGeom prst="line">
              <a:avLst/>
            </a:prstGeom>
            <a:ln w="1905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90" name="直接连接符 89"/>
            <p:cNvCxnSpPr>
              <a:stCxn id="118" idx="2"/>
              <a:endCxn id="86" idx="0"/>
            </p:cNvCxnSpPr>
            <p:nvPr/>
          </p:nvCxnSpPr>
          <p:spPr>
            <a:xfrm>
              <a:off x="3239231" y="2119612"/>
              <a:ext cx="1110005" cy="782072"/>
            </a:xfrm>
            <a:prstGeom prst="line">
              <a:avLst/>
            </a:prstGeom>
            <a:ln w="19050"/>
          </p:spPr>
          <p:style>
            <a:lnRef idx="1">
              <a:schemeClr val="dk1"/>
            </a:lnRef>
            <a:fillRef idx="0">
              <a:schemeClr val="dk1"/>
            </a:fillRef>
            <a:effectRef idx="0">
              <a:schemeClr val="dk1"/>
            </a:effectRef>
            <a:fontRef idx="minor">
              <a:schemeClr val="tx1"/>
            </a:fontRef>
          </p:style>
        </p:cxnSp>
        <p:cxnSp>
          <p:nvCxnSpPr>
            <p:cNvPr id="91" name="直接连接符 90"/>
            <p:cNvCxnSpPr>
              <a:stCxn id="84" idx="0"/>
              <a:endCxn id="118" idx="2"/>
            </p:cNvCxnSpPr>
            <p:nvPr/>
          </p:nvCxnSpPr>
          <p:spPr>
            <a:xfrm flipV="1">
              <a:off x="2098491" y="2119612"/>
              <a:ext cx="1140740" cy="782072"/>
            </a:xfrm>
            <a:prstGeom prst="line">
              <a:avLst/>
            </a:prstGeom>
            <a:ln w="19050"/>
          </p:spPr>
          <p:style>
            <a:lnRef idx="1">
              <a:schemeClr val="dk1"/>
            </a:lnRef>
            <a:fillRef idx="0">
              <a:schemeClr val="dk1"/>
            </a:fillRef>
            <a:effectRef idx="0">
              <a:schemeClr val="dk1"/>
            </a:effectRef>
            <a:fontRef idx="minor">
              <a:schemeClr val="tx1"/>
            </a:fontRef>
          </p:style>
        </p:cxnSp>
        <p:cxnSp>
          <p:nvCxnSpPr>
            <p:cNvPr id="92" name="直接连接符 91"/>
            <p:cNvCxnSpPr>
              <a:stCxn id="87" idx="0"/>
              <a:endCxn id="116" idx="2"/>
            </p:cNvCxnSpPr>
            <p:nvPr/>
          </p:nvCxnSpPr>
          <p:spPr>
            <a:xfrm flipH="1" flipV="1">
              <a:off x="2099047" y="2119612"/>
              <a:ext cx="1141870" cy="782072"/>
            </a:xfrm>
            <a:prstGeom prst="line">
              <a:avLst/>
            </a:prstGeom>
            <a:ln w="1905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93" name="直接连接符 92"/>
            <p:cNvCxnSpPr>
              <a:stCxn id="85" idx="2"/>
            </p:cNvCxnSpPr>
            <p:nvPr/>
          </p:nvCxnSpPr>
          <p:spPr>
            <a:xfrm>
              <a:off x="994034" y="3344484"/>
              <a:ext cx="0" cy="658415"/>
            </a:xfrm>
            <a:prstGeom prst="line">
              <a:avLst/>
            </a:prstGeom>
            <a:ln w="1905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94" name="直接连接符 93"/>
            <p:cNvCxnSpPr>
              <a:stCxn id="84" idx="2"/>
            </p:cNvCxnSpPr>
            <p:nvPr/>
          </p:nvCxnSpPr>
          <p:spPr>
            <a:xfrm>
              <a:off x="2098491" y="3344484"/>
              <a:ext cx="0" cy="658415"/>
            </a:xfrm>
            <a:prstGeom prst="line">
              <a:avLst/>
            </a:prstGeom>
            <a:ln w="19050"/>
          </p:spPr>
          <p:style>
            <a:lnRef idx="1">
              <a:schemeClr val="dk1"/>
            </a:lnRef>
            <a:fillRef idx="0">
              <a:schemeClr val="dk1"/>
            </a:fillRef>
            <a:effectRef idx="0">
              <a:schemeClr val="dk1"/>
            </a:effectRef>
            <a:fontRef idx="minor">
              <a:schemeClr val="tx1"/>
            </a:fontRef>
          </p:style>
        </p:cxnSp>
        <p:cxnSp>
          <p:nvCxnSpPr>
            <p:cNvPr id="95" name="直接连接符 94"/>
            <p:cNvCxnSpPr>
              <a:stCxn id="87" idx="2"/>
            </p:cNvCxnSpPr>
            <p:nvPr/>
          </p:nvCxnSpPr>
          <p:spPr>
            <a:xfrm>
              <a:off x="3240917" y="3344484"/>
              <a:ext cx="0" cy="658415"/>
            </a:xfrm>
            <a:prstGeom prst="line">
              <a:avLst/>
            </a:prstGeom>
            <a:ln w="1905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96" name="直接连接符 95"/>
            <p:cNvCxnSpPr>
              <a:stCxn id="86" idx="2"/>
            </p:cNvCxnSpPr>
            <p:nvPr/>
          </p:nvCxnSpPr>
          <p:spPr>
            <a:xfrm>
              <a:off x="4349236" y="3344484"/>
              <a:ext cx="0" cy="658415"/>
            </a:xfrm>
            <a:prstGeom prst="line">
              <a:avLst/>
            </a:prstGeom>
            <a:ln w="19050"/>
          </p:spPr>
          <p:style>
            <a:lnRef idx="1">
              <a:schemeClr val="dk1"/>
            </a:lnRef>
            <a:fillRef idx="0">
              <a:schemeClr val="dk1"/>
            </a:fillRef>
            <a:effectRef idx="0">
              <a:schemeClr val="dk1"/>
            </a:effectRef>
            <a:fontRef idx="minor">
              <a:schemeClr val="tx1"/>
            </a:fontRef>
          </p:style>
        </p:cxnSp>
        <p:cxnSp>
          <p:nvCxnSpPr>
            <p:cNvPr id="97" name="直接连接符 96"/>
            <p:cNvCxnSpPr>
              <a:endCxn id="101" idx="0"/>
            </p:cNvCxnSpPr>
            <p:nvPr/>
          </p:nvCxnSpPr>
          <p:spPr>
            <a:xfrm>
              <a:off x="994034" y="4445699"/>
              <a:ext cx="0" cy="681380"/>
            </a:xfrm>
            <a:prstGeom prst="line">
              <a:avLst/>
            </a:prstGeom>
            <a:ln w="1905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98" name="直接连接符 97"/>
            <p:cNvCxnSpPr>
              <a:endCxn id="102" idx="0"/>
            </p:cNvCxnSpPr>
            <p:nvPr/>
          </p:nvCxnSpPr>
          <p:spPr>
            <a:xfrm>
              <a:off x="2098491" y="4445699"/>
              <a:ext cx="0" cy="681380"/>
            </a:xfrm>
            <a:prstGeom prst="line">
              <a:avLst/>
            </a:prstGeom>
            <a:ln w="19050"/>
          </p:spPr>
          <p:style>
            <a:lnRef idx="1">
              <a:schemeClr val="dk1"/>
            </a:lnRef>
            <a:fillRef idx="0">
              <a:schemeClr val="dk1"/>
            </a:fillRef>
            <a:effectRef idx="0">
              <a:schemeClr val="dk1"/>
            </a:effectRef>
            <a:fontRef idx="minor">
              <a:schemeClr val="tx1"/>
            </a:fontRef>
          </p:style>
        </p:cxnSp>
        <p:cxnSp>
          <p:nvCxnSpPr>
            <p:cNvPr id="99" name="直接连接符 98"/>
            <p:cNvCxnSpPr>
              <a:endCxn id="103" idx="0"/>
            </p:cNvCxnSpPr>
            <p:nvPr/>
          </p:nvCxnSpPr>
          <p:spPr>
            <a:xfrm>
              <a:off x="3240917" y="4445699"/>
              <a:ext cx="0" cy="681380"/>
            </a:xfrm>
            <a:prstGeom prst="line">
              <a:avLst/>
            </a:prstGeom>
            <a:ln w="1905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100" name="直接连接符 99"/>
            <p:cNvCxnSpPr>
              <a:endCxn id="104" idx="0"/>
            </p:cNvCxnSpPr>
            <p:nvPr/>
          </p:nvCxnSpPr>
          <p:spPr>
            <a:xfrm>
              <a:off x="4349236" y="4445699"/>
              <a:ext cx="0" cy="681380"/>
            </a:xfrm>
            <a:prstGeom prst="line">
              <a:avLst/>
            </a:prstGeom>
            <a:ln w="19050"/>
          </p:spPr>
          <p:style>
            <a:lnRef idx="1">
              <a:schemeClr val="dk1"/>
            </a:lnRef>
            <a:fillRef idx="0">
              <a:schemeClr val="dk1"/>
            </a:fillRef>
            <a:effectRef idx="0">
              <a:schemeClr val="dk1"/>
            </a:effectRef>
            <a:fontRef idx="minor">
              <a:schemeClr val="tx1"/>
            </a:fontRef>
          </p:style>
        </p:cxnSp>
        <p:pic>
          <p:nvPicPr>
            <p:cNvPr id="101" name="图片 100"/>
            <p:cNvPicPr>
              <a:picLocks/>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724034" y="5127079"/>
              <a:ext cx="540000" cy="442800"/>
            </a:xfrm>
            <a:prstGeom prst="rect">
              <a:avLst/>
            </a:prstGeom>
          </p:spPr>
        </p:pic>
        <p:pic>
          <p:nvPicPr>
            <p:cNvPr id="102" name="图片 101"/>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828491" y="5127079"/>
              <a:ext cx="540000" cy="442800"/>
            </a:xfrm>
            <a:prstGeom prst="rect">
              <a:avLst/>
            </a:prstGeom>
          </p:spPr>
        </p:pic>
        <p:pic>
          <p:nvPicPr>
            <p:cNvPr id="103" name="图片 102"/>
            <p:cNvPicPr>
              <a:picLocks/>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2970917" y="5127079"/>
              <a:ext cx="540000" cy="442800"/>
            </a:xfrm>
            <a:prstGeom prst="rect">
              <a:avLst/>
            </a:prstGeom>
          </p:spPr>
        </p:pic>
        <p:pic>
          <p:nvPicPr>
            <p:cNvPr id="104" name="图片 103"/>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079236" y="5127079"/>
              <a:ext cx="540000" cy="442800"/>
            </a:xfrm>
            <a:prstGeom prst="rect">
              <a:avLst/>
            </a:prstGeom>
          </p:spPr>
        </p:pic>
        <p:sp>
          <p:nvSpPr>
            <p:cNvPr id="105" name="文本框 104"/>
            <p:cNvSpPr txBox="1"/>
            <p:nvPr/>
          </p:nvSpPr>
          <p:spPr>
            <a:xfrm>
              <a:off x="2176955" y="2706525"/>
              <a:ext cx="974151" cy="584775"/>
            </a:xfrm>
            <a:prstGeom prst="rect">
              <a:avLst/>
            </a:prstGeom>
            <a:noFill/>
          </p:spPr>
          <p:txBody>
            <a:bodyPr wrap="square" rtlCol="0" anchor="ctr">
              <a:spAutoFit/>
            </a:bodyPr>
            <a:lstStyle/>
            <a:p>
              <a:pPr algn="ctr" fontAlgn="ctr"/>
              <a:r>
                <a:rPr lang="en-US" sz="3200" b="1"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3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文本框 105"/>
            <p:cNvSpPr txBox="1"/>
            <p:nvPr/>
          </p:nvSpPr>
          <p:spPr>
            <a:xfrm>
              <a:off x="2187071" y="3822890"/>
              <a:ext cx="974151" cy="584775"/>
            </a:xfrm>
            <a:prstGeom prst="rect">
              <a:avLst/>
            </a:prstGeom>
            <a:noFill/>
          </p:spPr>
          <p:txBody>
            <a:bodyPr wrap="square" rtlCol="0" anchor="ctr">
              <a:spAutoFit/>
            </a:bodyPr>
            <a:lstStyle/>
            <a:p>
              <a:pPr algn="ctr" fontAlgn="ctr"/>
              <a:r>
                <a:rPr lang="en-US" sz="3200" b="1"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32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6" name="图片 115"/>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829047" y="1676812"/>
              <a:ext cx="540000" cy="442800"/>
            </a:xfrm>
            <a:prstGeom prst="rect">
              <a:avLst/>
            </a:prstGeom>
          </p:spPr>
        </p:pic>
        <p:pic>
          <p:nvPicPr>
            <p:cNvPr id="118" name="图片 1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69231" y="1676812"/>
              <a:ext cx="540000" cy="442800"/>
            </a:xfrm>
            <a:prstGeom prst="rect">
              <a:avLst/>
            </a:prstGeom>
          </p:spPr>
        </p:pic>
        <p:sp>
          <p:nvSpPr>
            <p:cNvPr id="80" name="文本框 79"/>
            <p:cNvSpPr txBox="1"/>
            <p:nvPr/>
          </p:nvSpPr>
          <p:spPr>
            <a:xfrm>
              <a:off x="3242293" y="4467035"/>
              <a:ext cx="957313" cy="369332"/>
            </a:xfrm>
            <a:prstGeom prst="rect">
              <a:avLst/>
            </a:prstGeom>
            <a:noFill/>
          </p:spPr>
          <p:txBody>
            <a:bodyPr wrap="none" rtlCol="0">
              <a:spAutoFit/>
            </a:body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Area </a:t>
              </a:r>
              <a:r>
                <a:rPr lang="en-US" b="1" i="1" dirty="0" smtClean="0">
                  <a:latin typeface="Huawei Sans" panose="020C0503030203020204" pitchFamily="34" charset="0"/>
                  <a:ea typeface="方正兰亭黑简体" panose="02000000000000000000" pitchFamily="2" charset="-122"/>
                  <a:sym typeface="Huawei Sans" panose="020C0503030203020204" pitchFamily="34" charset="0"/>
                </a:rPr>
                <a:t>N</a:t>
              </a:r>
              <a:endParaRPr lang="en-US" altLang="zh-CN" b="1" i="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文本框 116"/>
            <p:cNvSpPr txBox="1"/>
            <p:nvPr/>
          </p:nvSpPr>
          <p:spPr>
            <a:xfrm>
              <a:off x="1066305" y="4478078"/>
              <a:ext cx="933269" cy="369332"/>
            </a:xfrm>
            <a:prstGeom prst="rect">
              <a:avLst/>
            </a:prstGeom>
            <a:noFill/>
          </p:spPr>
          <p:txBody>
            <a:bodyPr wrap="none" rtlCol="0">
              <a:spAutoFit/>
            </a:body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文本框 140"/>
            <p:cNvSpPr txBox="1"/>
            <p:nvPr/>
          </p:nvSpPr>
          <p:spPr>
            <a:xfrm>
              <a:off x="3510917" y="1712095"/>
              <a:ext cx="907621" cy="369332"/>
            </a:xfrm>
            <a:prstGeom prst="rect">
              <a:avLst/>
            </a:prstGeom>
            <a:noFill/>
          </p:spPr>
          <p:txBody>
            <a:bodyPr wrap="none" rtlCol="0">
              <a:spAutoFit/>
            </a:body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2" name="图片 151"/>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724034" y="4021841"/>
              <a:ext cx="540000" cy="442800"/>
            </a:xfrm>
            <a:prstGeom prst="rect">
              <a:avLst/>
            </a:prstGeom>
          </p:spPr>
        </p:pic>
        <p:pic>
          <p:nvPicPr>
            <p:cNvPr id="153" name="图片 15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28491" y="4006344"/>
              <a:ext cx="540000" cy="442800"/>
            </a:xfrm>
            <a:prstGeom prst="rect">
              <a:avLst/>
            </a:prstGeom>
          </p:spPr>
        </p:pic>
        <p:pic>
          <p:nvPicPr>
            <p:cNvPr id="154" name="图片 153"/>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2970917" y="4022247"/>
              <a:ext cx="540000" cy="442800"/>
            </a:xfrm>
            <a:prstGeom prst="rect">
              <a:avLst/>
            </a:prstGeom>
          </p:spPr>
        </p:pic>
        <p:pic>
          <p:nvPicPr>
            <p:cNvPr id="155" name="图片 1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79236" y="4022247"/>
              <a:ext cx="540000" cy="442800"/>
            </a:xfrm>
            <a:prstGeom prst="rect">
              <a:avLst/>
            </a:prstGeom>
          </p:spPr>
        </p:pic>
      </p:grpSp>
      <p:grpSp>
        <p:nvGrpSpPr>
          <p:cNvPr id="12" name="组合 11"/>
          <p:cNvGrpSpPr/>
          <p:nvPr/>
        </p:nvGrpSpPr>
        <p:grpSpPr>
          <a:xfrm>
            <a:off x="6010717" y="2578348"/>
            <a:ext cx="5648579" cy="2261261"/>
            <a:chOff x="6010717" y="2578348"/>
            <a:chExt cx="5648579" cy="2261261"/>
          </a:xfrm>
        </p:grpSpPr>
        <p:pic>
          <p:nvPicPr>
            <p:cNvPr id="157" name="图片 15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759932" y="3628543"/>
              <a:ext cx="540000" cy="442800"/>
            </a:xfrm>
            <a:prstGeom prst="rect">
              <a:avLst/>
            </a:prstGeom>
          </p:spPr>
        </p:pic>
        <p:pic>
          <p:nvPicPr>
            <p:cNvPr id="156" name="图片 15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480527" y="3628543"/>
              <a:ext cx="540000" cy="442800"/>
            </a:xfrm>
            <a:prstGeom prst="rect">
              <a:avLst/>
            </a:prstGeom>
          </p:spPr>
        </p:pic>
        <p:sp>
          <p:nvSpPr>
            <p:cNvPr id="136" name="Oval 6"/>
            <p:cNvSpPr>
              <a:spLocks noChangeArrowheads="1"/>
            </p:cNvSpPr>
            <p:nvPr/>
          </p:nvSpPr>
          <p:spPr bwMode="auto">
            <a:xfrm>
              <a:off x="6010717" y="3276862"/>
              <a:ext cx="1937394" cy="113965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Oval 6"/>
            <p:cNvSpPr>
              <a:spLocks noChangeArrowheads="1"/>
            </p:cNvSpPr>
            <p:nvPr/>
          </p:nvSpPr>
          <p:spPr bwMode="auto">
            <a:xfrm>
              <a:off x="7969886" y="2578348"/>
              <a:ext cx="1805542" cy="153890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Oval 6"/>
            <p:cNvSpPr>
              <a:spLocks noChangeArrowheads="1"/>
            </p:cNvSpPr>
            <p:nvPr/>
          </p:nvSpPr>
          <p:spPr bwMode="auto">
            <a:xfrm>
              <a:off x="9721902" y="3276862"/>
              <a:ext cx="1937394" cy="113965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1" name="图片 12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676401" y="3628543"/>
              <a:ext cx="540000" cy="442800"/>
            </a:xfrm>
            <a:prstGeom prst="rect">
              <a:avLst/>
            </a:prstGeom>
          </p:spPr>
        </p:pic>
        <p:pic>
          <p:nvPicPr>
            <p:cNvPr id="122" name="图片 12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562201" y="3628543"/>
              <a:ext cx="540000" cy="442800"/>
            </a:xfrm>
            <a:prstGeom prst="rect">
              <a:avLst/>
            </a:prstGeom>
          </p:spPr>
        </p:pic>
        <p:cxnSp>
          <p:nvCxnSpPr>
            <p:cNvPr id="23" name="直接连接符 22"/>
            <p:cNvCxnSpPr>
              <a:endCxn id="121" idx="1"/>
            </p:cNvCxnSpPr>
            <p:nvPr/>
          </p:nvCxnSpPr>
          <p:spPr>
            <a:xfrm>
              <a:off x="7015921" y="3849943"/>
              <a:ext cx="66048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25" name="直接连接符 124"/>
            <p:cNvCxnSpPr>
              <a:stCxn id="121" idx="3"/>
              <a:endCxn id="124" idx="0"/>
            </p:cNvCxnSpPr>
            <p:nvPr/>
          </p:nvCxnSpPr>
          <p:spPr>
            <a:xfrm flipV="1">
              <a:off x="8216401" y="2834062"/>
              <a:ext cx="672900" cy="1015881"/>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124" idx="0"/>
              <a:endCxn id="122" idx="1"/>
            </p:cNvCxnSpPr>
            <p:nvPr/>
          </p:nvCxnSpPr>
          <p:spPr>
            <a:xfrm>
              <a:off x="8889301" y="2834062"/>
              <a:ext cx="672900" cy="1015881"/>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22" idx="3"/>
            </p:cNvCxnSpPr>
            <p:nvPr/>
          </p:nvCxnSpPr>
          <p:spPr>
            <a:xfrm>
              <a:off x="10102201" y="3849943"/>
              <a:ext cx="66048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pic>
          <p:nvPicPr>
            <p:cNvPr id="124" name="图片 12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619301" y="2834062"/>
              <a:ext cx="540000" cy="442800"/>
            </a:xfrm>
            <a:prstGeom prst="rect">
              <a:avLst/>
            </a:prstGeom>
          </p:spPr>
        </p:pic>
        <p:sp>
          <p:nvSpPr>
            <p:cNvPr id="81" name="文本框 80"/>
            <p:cNvSpPr txBox="1"/>
            <p:nvPr/>
          </p:nvSpPr>
          <p:spPr>
            <a:xfrm>
              <a:off x="8515641" y="3710949"/>
              <a:ext cx="747320" cy="307777"/>
            </a:xfrm>
            <a:prstGeom prst="rect">
              <a:avLst/>
            </a:prstGeom>
            <a:noFill/>
          </p:spPr>
          <p:txBody>
            <a:bodyPr wrap="non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68" name="组合 167"/>
            <p:cNvGrpSpPr/>
            <p:nvPr/>
          </p:nvGrpSpPr>
          <p:grpSpPr>
            <a:xfrm>
              <a:off x="6548591" y="3249982"/>
              <a:ext cx="4681420" cy="1079636"/>
              <a:chOff x="6582803" y="2127603"/>
              <a:chExt cx="4681420" cy="1079636"/>
            </a:xfrm>
          </p:grpSpPr>
          <p:sp>
            <p:nvSpPr>
              <p:cNvPr id="143" name="Text Box 18"/>
              <p:cNvSpPr txBox="1">
                <a:spLocks noChangeArrowheads="1"/>
              </p:cNvSpPr>
              <p:nvPr/>
            </p:nvSpPr>
            <p:spPr bwMode="auto">
              <a:xfrm>
                <a:off x="6582803" y="2899462"/>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Text Box 18"/>
              <p:cNvSpPr txBox="1">
                <a:spLocks noChangeArrowheads="1"/>
              </p:cNvSpPr>
              <p:nvPr/>
            </p:nvSpPr>
            <p:spPr bwMode="auto">
              <a:xfrm>
                <a:off x="7783744" y="2897561"/>
                <a:ext cx="394659"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Text Box 18"/>
              <p:cNvSpPr txBox="1">
                <a:spLocks noChangeArrowheads="1"/>
              </p:cNvSpPr>
              <p:nvPr/>
            </p:nvSpPr>
            <p:spPr bwMode="auto">
              <a:xfrm>
                <a:off x="9670029" y="2897561"/>
                <a:ext cx="394659"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Text Box 18"/>
              <p:cNvSpPr txBox="1">
                <a:spLocks noChangeArrowheads="1"/>
              </p:cNvSpPr>
              <p:nvPr/>
            </p:nvSpPr>
            <p:spPr bwMode="auto">
              <a:xfrm>
                <a:off x="10869563" y="2897561"/>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Text Box 18"/>
              <p:cNvSpPr txBox="1">
                <a:spLocks noChangeArrowheads="1"/>
              </p:cNvSpPr>
              <p:nvPr/>
            </p:nvSpPr>
            <p:spPr bwMode="auto">
              <a:xfrm>
                <a:off x="8720284" y="2127603"/>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37" name="文本框 136"/>
            <p:cNvSpPr txBox="1"/>
            <p:nvPr/>
          </p:nvSpPr>
          <p:spPr>
            <a:xfrm>
              <a:off x="6553328" y="3298289"/>
              <a:ext cx="769763" cy="307777"/>
            </a:xfrm>
            <a:prstGeom prst="rect">
              <a:avLst/>
            </a:prstGeom>
            <a:noFill/>
          </p:spPr>
          <p:txBody>
            <a:bodyPr wrap="non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文本框 137"/>
            <p:cNvSpPr txBox="1"/>
            <p:nvPr/>
          </p:nvSpPr>
          <p:spPr>
            <a:xfrm>
              <a:off x="10348320" y="3298289"/>
              <a:ext cx="747320" cy="307777"/>
            </a:xfrm>
            <a:prstGeom prst="rect">
              <a:avLst/>
            </a:prstGeom>
            <a:noFill/>
          </p:spPr>
          <p:txBody>
            <a:bodyPr wrap="non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文本框 168"/>
            <p:cNvSpPr txBox="1"/>
            <p:nvPr/>
          </p:nvSpPr>
          <p:spPr>
            <a:xfrm>
              <a:off x="6483669" y="4470277"/>
              <a:ext cx="184731" cy="369332"/>
            </a:xfrm>
            <a:prstGeom prst="rect">
              <a:avLst/>
            </a:prstGeom>
            <a:noFill/>
          </p:spPr>
          <p:txBody>
            <a:bodyPr wrap="none" rtlCol="0">
              <a:sp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71" name="AutoShape 21"/>
          <p:cNvSpPr>
            <a:spLocks noChangeArrowheads="1"/>
          </p:cNvSpPr>
          <p:nvPr/>
        </p:nvSpPr>
        <p:spPr bwMode="auto">
          <a:xfrm>
            <a:off x="9102259" y="2136515"/>
            <a:ext cx="1697485" cy="427731"/>
          </a:xfrm>
          <a:prstGeom prst="wedgeRectCallout">
            <a:avLst>
              <a:gd name="adj1" fmla="val -45445"/>
              <a:gd name="adj2" fmla="val 112728"/>
            </a:avLst>
          </a:prstGeom>
          <a:solidFill>
            <a:schemeClr val="bg1"/>
          </a:solidFill>
          <a:ln w="3175" algn="ctr">
            <a:solidFill>
              <a:srgbClr val="999999"/>
            </a:solidFill>
            <a:miter lim="800000"/>
            <a:headEnd/>
            <a:tailEnd/>
          </a:ln>
        </p:spPr>
        <p:txBody>
          <a:bodyPr lIns="0" tIns="0" rIns="0" bIns="0" anchor="ctr" anchorCtr="1"/>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Internal router</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AutoShape 21"/>
          <p:cNvSpPr>
            <a:spLocks noChangeArrowheads="1"/>
          </p:cNvSpPr>
          <p:nvPr/>
        </p:nvSpPr>
        <p:spPr bwMode="auto">
          <a:xfrm>
            <a:off x="6183218" y="2524566"/>
            <a:ext cx="1699200" cy="427731"/>
          </a:xfrm>
          <a:prstGeom prst="wedgeRectCallout">
            <a:avLst>
              <a:gd name="adj1" fmla="val 50911"/>
              <a:gd name="adj2" fmla="val 194630"/>
            </a:avLst>
          </a:prstGeom>
          <a:solidFill>
            <a:schemeClr val="bg1"/>
          </a:solidFill>
          <a:ln w="3175" algn="ctr">
            <a:solidFill>
              <a:srgbClr val="999999"/>
            </a:solidFill>
            <a:miter lim="800000"/>
            <a:headEnd/>
            <a:tailEnd/>
          </a:ln>
        </p:spPr>
        <p:txBody>
          <a:bodyPr lIns="0" tIns="0" rIns="0" bIns="0" anchor="ctr" anchorCtr="1"/>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ABR</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Text Box 18"/>
          <p:cNvSpPr txBox="1">
            <a:spLocks noChangeArrowheads="1"/>
          </p:cNvSpPr>
          <p:nvPr/>
        </p:nvSpPr>
        <p:spPr bwMode="auto">
          <a:xfrm>
            <a:off x="2991666" y="2159545"/>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Text Box 18"/>
          <p:cNvSpPr txBox="1">
            <a:spLocks noChangeArrowheads="1"/>
          </p:cNvSpPr>
          <p:nvPr/>
        </p:nvSpPr>
        <p:spPr bwMode="auto">
          <a:xfrm>
            <a:off x="1334917" y="3075277"/>
            <a:ext cx="394659"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Text Box 18"/>
          <p:cNvSpPr txBox="1">
            <a:spLocks noChangeArrowheads="1"/>
          </p:cNvSpPr>
          <p:nvPr/>
        </p:nvSpPr>
        <p:spPr bwMode="auto">
          <a:xfrm>
            <a:off x="1346137" y="4149866"/>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Text Box 18"/>
          <p:cNvSpPr txBox="1">
            <a:spLocks noChangeArrowheads="1"/>
          </p:cNvSpPr>
          <p:nvPr/>
        </p:nvSpPr>
        <p:spPr bwMode="auto">
          <a:xfrm>
            <a:off x="3623348" y="3075277"/>
            <a:ext cx="394659"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Text Box 18"/>
          <p:cNvSpPr txBox="1">
            <a:spLocks noChangeArrowheads="1"/>
          </p:cNvSpPr>
          <p:nvPr/>
        </p:nvSpPr>
        <p:spPr bwMode="auto">
          <a:xfrm>
            <a:off x="3617737" y="4149866"/>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占位符 4"/>
          <p:cNvSpPr txBox="1">
            <a:spLocks/>
          </p:cNvSpPr>
          <p:nvPr/>
        </p:nvSpPr>
        <p:spPr bwMode="auto">
          <a:xfrm>
            <a:off x="5143440" y="4591806"/>
            <a:ext cx="6686010" cy="178994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After areas are partitioned, routers can be classified into the following types: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539750" lvl="1" indent="-231775"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Internal router: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An internal router has all its interfaces belonging to the same OSPF area, for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example,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R1, R4, and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539750" lvl="1" indent="-231775"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Area border router (ABR): An ABR connects to two or more areas, for example, R2 and 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7871249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文本占位符 89"/>
          <p:cNvSpPr>
            <a:spLocks noGrp="1"/>
          </p:cNvSpPr>
          <p:nvPr>
            <p:ph type="body" sz="quarter" idx="10"/>
          </p:nvPr>
        </p:nvSpPr>
        <p:spPr>
          <a:xfrm>
            <a:off x="451877" y="1242453"/>
            <a:ext cx="11306175" cy="2481958"/>
          </a:xfrm>
        </p:spPr>
        <p:txBody>
          <a:bodyPr/>
          <a:lstStyle/>
          <a:p>
            <a:r>
              <a:rPr lang="en-US" sz="1600" dirty="0" smtClean="0">
                <a:sym typeface="Huawei Sans" panose="020C0503030203020204" pitchFamily="34" charset="0"/>
              </a:rPr>
              <a:t>OSPF inter-area routing information is transmitted through Type 3 Network-Summary-LSAs generated by ABRs.</a:t>
            </a:r>
            <a:endParaRPr lang="en-US" altLang="zh-CN" sz="1600" dirty="0" smtClean="0">
              <a:sym typeface="Huawei Sans" panose="020C0503030203020204" pitchFamily="34" charset="0"/>
            </a:endParaRPr>
          </a:p>
          <a:p>
            <a:r>
              <a:rPr lang="en-US" sz="1600" dirty="0" smtClean="0">
                <a:sym typeface="Huawei Sans" panose="020C0503030203020204" pitchFamily="34" charset="0"/>
              </a:rPr>
              <a:t>Transmission of the route to 192.168.1.0/24 is used as an example.</a:t>
            </a:r>
            <a:endParaRPr lang="en-US" altLang="zh-CN" sz="1600" dirty="0" smtClean="0">
              <a:sym typeface="Huawei Sans" panose="020C0503030203020204" pitchFamily="34" charset="0"/>
            </a:endParaRPr>
          </a:p>
          <a:p>
            <a:pPr lvl="1"/>
            <a:r>
              <a:rPr lang="en-US" sz="1400" dirty="0" smtClean="0">
                <a:sym typeface="Huawei Sans" panose="020C0503030203020204" pitchFamily="34" charset="0"/>
              </a:rPr>
              <a:t>R2 calculates a route </a:t>
            </a:r>
            <a:r>
              <a:rPr lang="en-US" altLang="zh-CN" sz="1400" dirty="0" smtClean="0">
                <a:sym typeface="Huawei Sans" panose="020C0503030203020204" pitchFamily="34" charset="0"/>
              </a:rPr>
              <a:t>(intra-area route) </a:t>
            </a:r>
            <a:r>
              <a:rPr lang="en-US" sz="1400" dirty="0" smtClean="0">
                <a:sym typeface="Huawei Sans" panose="020C0503030203020204" pitchFamily="34" charset="0"/>
              </a:rPr>
              <a:t>to 192.168.1.0/24 based on the Router-LSA and Network-LSA flooded in area 1, and advertises the route to area 0 through a Network-Summary-LSA. R3 can calculate the inter-area route to 192.168.1.0/24 based on the Network-Summary-LSA.</a:t>
            </a:r>
            <a:endParaRPr lang="en-US" altLang="zh-CN" sz="1400" dirty="0" smtClean="0">
              <a:sym typeface="Huawei Sans" panose="020C0503030203020204" pitchFamily="34" charset="0"/>
            </a:endParaRPr>
          </a:p>
          <a:p>
            <a:pPr lvl="1"/>
            <a:r>
              <a:rPr lang="en-US" sz="1400" dirty="0" smtClean="0">
                <a:sym typeface="Huawei Sans" panose="020C0503030203020204" pitchFamily="34" charset="0"/>
              </a:rPr>
              <a:t>R3 generates a Network-Summary-LSA and advertises it to area 2. Then, routers in all OSPF areas can learn the route to 192.168.1.0/24.</a:t>
            </a:r>
            <a:endParaRPr lang="en-US" altLang="zh-CN" sz="1400" dirty="0" smtClean="0">
              <a:sym typeface="Huawei Sans" panose="020C0503030203020204" pitchFamily="34" charset="0"/>
            </a:endParaRPr>
          </a:p>
          <a:p>
            <a:endParaRPr lang="en-US" altLang="zh-CN" sz="1600" dirty="0">
              <a:sym typeface="Huawei Sans" panose="020C0503030203020204" pitchFamily="34" charset="0"/>
            </a:endParaRPr>
          </a:p>
        </p:txBody>
      </p:sp>
      <p:sp>
        <p:nvSpPr>
          <p:cNvPr id="2" name="标题 1"/>
          <p:cNvSpPr>
            <a:spLocks noGrp="1"/>
          </p:cNvSpPr>
          <p:nvPr>
            <p:ph type="title"/>
          </p:nvPr>
        </p:nvSpPr>
        <p:spPr/>
        <p:txBody>
          <a:bodyPr/>
          <a:lstStyle/>
          <a:p>
            <a:r>
              <a:rPr lang="en-US" smtClean="0">
                <a:sym typeface="Huawei Sans" panose="020C0503030203020204" pitchFamily="34" charset="0"/>
              </a:rPr>
              <a:t>Inter-Area Routing Information Transmission</a:t>
            </a:r>
            <a:endParaRPr lang="en-US" altLang="zh-CN" dirty="0">
              <a:sym typeface="Huawei Sans" panose="020C0503030203020204" pitchFamily="34" charset="0"/>
            </a:endParaRPr>
          </a:p>
        </p:txBody>
      </p:sp>
      <p:grpSp>
        <p:nvGrpSpPr>
          <p:cNvPr id="38" name="组合 37"/>
          <p:cNvGrpSpPr/>
          <p:nvPr/>
        </p:nvGrpSpPr>
        <p:grpSpPr>
          <a:xfrm>
            <a:off x="9716434" y="5813047"/>
            <a:ext cx="1873642" cy="522318"/>
            <a:chOff x="6633892" y="1270001"/>
            <a:chExt cx="1873642" cy="522318"/>
          </a:xfrm>
        </p:grpSpPr>
        <p:cxnSp>
          <p:nvCxnSpPr>
            <p:cNvPr id="39" name="直接箭头连接符 38"/>
            <p:cNvCxnSpPr/>
            <p:nvPr/>
          </p:nvCxnSpPr>
          <p:spPr bwMode="auto">
            <a:xfrm>
              <a:off x="6633893" y="1450021"/>
              <a:ext cx="772459" cy="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40" name="直接箭头连接符 39"/>
            <p:cNvCxnSpPr/>
            <p:nvPr/>
          </p:nvCxnSpPr>
          <p:spPr bwMode="auto">
            <a:xfrm>
              <a:off x="6633892" y="1664901"/>
              <a:ext cx="772459"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41" name="文本框 40"/>
            <p:cNvSpPr txBox="1"/>
            <p:nvPr/>
          </p:nvSpPr>
          <p:spPr bwMode="auto">
            <a:xfrm>
              <a:off x="7529768" y="1270001"/>
              <a:ext cx="977766" cy="285614"/>
            </a:xfrm>
            <a:prstGeom prst="rect">
              <a:avLst/>
            </a:prstGeom>
            <a:noFill/>
            <a:ln w="9525">
              <a:noFill/>
              <a:miter lim="800000"/>
              <a:headEnd/>
              <a:tailEnd/>
            </a:ln>
          </p:spPr>
          <p:txBody>
            <a:bodyPr wrap="none" lIns="99980" tIns="49986" rIns="99980" bIns="49986" rtlCol="0">
              <a:spAutoFit/>
            </a:bodyPr>
            <a:lstStyle/>
            <a:p>
              <a:pPr defTabSz="1001649" eaLnBrk="0" fontAlgn="ctr" hangingPunct="0"/>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Type 1 LSA</a:t>
              </a:r>
              <a:endParaRPr lang="en-US" altLang="zh-CN"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2" name="文本框 41"/>
            <p:cNvSpPr txBox="1"/>
            <p:nvPr/>
          </p:nvSpPr>
          <p:spPr bwMode="auto">
            <a:xfrm>
              <a:off x="7529768" y="1506705"/>
              <a:ext cx="977766" cy="285614"/>
            </a:xfrm>
            <a:prstGeom prst="rect">
              <a:avLst/>
            </a:prstGeom>
            <a:noFill/>
            <a:ln w="9525">
              <a:noFill/>
              <a:miter lim="800000"/>
              <a:headEnd/>
              <a:tailEnd/>
            </a:ln>
          </p:spPr>
          <p:txBody>
            <a:bodyPr wrap="none" lIns="99980" tIns="49986" rIns="99980" bIns="49986" rtlCol="0">
              <a:spAutoFit/>
            </a:bodyPr>
            <a:lstStyle/>
            <a:p>
              <a:pPr defTabSz="1001649" eaLnBrk="0" fontAlgn="ctr" hangingPunct="0"/>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Type 3 LSA</a:t>
              </a:r>
              <a:endParaRPr lang="en-US" altLang="zh-CN"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85" name="组合 84"/>
          <p:cNvGrpSpPr/>
          <p:nvPr/>
        </p:nvGrpSpPr>
        <p:grpSpPr>
          <a:xfrm>
            <a:off x="1780985" y="3391363"/>
            <a:ext cx="8576718" cy="2531263"/>
            <a:chOff x="1701471" y="1942603"/>
            <a:chExt cx="8576718" cy="2531263"/>
          </a:xfrm>
        </p:grpSpPr>
        <p:sp>
          <p:nvSpPr>
            <p:cNvPr id="78" name="Oval 6"/>
            <p:cNvSpPr>
              <a:spLocks noChangeArrowheads="1"/>
            </p:cNvSpPr>
            <p:nvPr/>
          </p:nvSpPr>
          <p:spPr bwMode="auto">
            <a:xfrm>
              <a:off x="7535689" y="2561661"/>
              <a:ext cx="2742500" cy="1912205"/>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0" name="图片 4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739997" y="3141784"/>
              <a:ext cx="540000" cy="442800"/>
            </a:xfrm>
            <a:prstGeom prst="rect">
              <a:avLst/>
            </a:prstGeom>
          </p:spPr>
        </p:pic>
        <p:pic>
          <p:nvPicPr>
            <p:cNvPr id="51" name="图片 5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727518" y="3141784"/>
              <a:ext cx="540000" cy="442800"/>
            </a:xfrm>
            <a:prstGeom prst="rect">
              <a:avLst/>
            </a:prstGeom>
          </p:spPr>
        </p:pic>
        <p:sp>
          <p:nvSpPr>
            <p:cNvPr id="52" name="Oval 6"/>
            <p:cNvSpPr>
              <a:spLocks noChangeArrowheads="1"/>
            </p:cNvSpPr>
            <p:nvPr/>
          </p:nvSpPr>
          <p:spPr bwMode="auto">
            <a:xfrm>
              <a:off x="1701471" y="2561661"/>
              <a:ext cx="2742500" cy="1912205"/>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Oval 6"/>
            <p:cNvSpPr>
              <a:spLocks noChangeArrowheads="1"/>
            </p:cNvSpPr>
            <p:nvPr/>
          </p:nvSpPr>
          <p:spPr bwMode="auto">
            <a:xfrm>
              <a:off x="4490319" y="1989813"/>
              <a:ext cx="2971500" cy="2121641"/>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5" name="图片 5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30638" y="3141784"/>
              <a:ext cx="540000" cy="442800"/>
            </a:xfrm>
            <a:prstGeom prst="rect">
              <a:avLst/>
            </a:prstGeom>
          </p:spPr>
        </p:pic>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36878" y="3141784"/>
              <a:ext cx="540000" cy="442800"/>
            </a:xfrm>
            <a:prstGeom prst="rect">
              <a:avLst/>
            </a:prstGeom>
          </p:spPr>
        </p:pic>
        <p:cxnSp>
          <p:nvCxnSpPr>
            <p:cNvPr id="57" name="直接连接符 56"/>
            <p:cNvCxnSpPr>
              <a:stCxn id="51" idx="3"/>
              <a:endCxn id="55" idx="1"/>
            </p:cNvCxnSpPr>
            <p:nvPr/>
          </p:nvCxnSpPr>
          <p:spPr>
            <a:xfrm>
              <a:off x="3267518" y="3363184"/>
              <a:ext cx="96312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55" idx="3"/>
              <a:endCxn id="61" idx="3"/>
            </p:cNvCxnSpPr>
            <p:nvPr/>
          </p:nvCxnSpPr>
          <p:spPr>
            <a:xfrm flipV="1">
              <a:off x="4770638" y="2432466"/>
              <a:ext cx="1503120" cy="930718"/>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61" idx="1"/>
              <a:endCxn id="56" idx="1"/>
            </p:cNvCxnSpPr>
            <p:nvPr/>
          </p:nvCxnSpPr>
          <p:spPr>
            <a:xfrm>
              <a:off x="5733758" y="2432466"/>
              <a:ext cx="1503120" cy="930718"/>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56" idx="3"/>
              <a:endCxn id="50" idx="1"/>
            </p:cNvCxnSpPr>
            <p:nvPr/>
          </p:nvCxnSpPr>
          <p:spPr>
            <a:xfrm>
              <a:off x="7776878" y="3363184"/>
              <a:ext cx="963119"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733758" y="2211066"/>
              <a:ext cx="540000" cy="442800"/>
            </a:xfrm>
            <a:prstGeom prst="rect">
              <a:avLst/>
            </a:prstGeom>
          </p:spPr>
        </p:pic>
        <p:sp>
          <p:nvSpPr>
            <p:cNvPr id="62" name="文本框 61"/>
            <p:cNvSpPr txBox="1"/>
            <p:nvPr/>
          </p:nvSpPr>
          <p:spPr>
            <a:xfrm>
              <a:off x="5602408" y="3529405"/>
              <a:ext cx="747320" cy="307777"/>
            </a:xfrm>
            <a:prstGeom prst="rect">
              <a:avLst/>
            </a:prstGeom>
            <a:noFill/>
          </p:spPr>
          <p:txBody>
            <a:bodyPr wrap="none" rtlCol="0">
              <a:sp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Text Box 18"/>
            <p:cNvSpPr txBox="1">
              <a:spLocks noChangeArrowheads="1"/>
            </p:cNvSpPr>
            <p:nvPr/>
          </p:nvSpPr>
          <p:spPr bwMode="auto">
            <a:xfrm>
              <a:off x="2796842" y="3569921"/>
              <a:ext cx="365806"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Text Box 18"/>
            <p:cNvSpPr txBox="1">
              <a:spLocks noChangeArrowheads="1"/>
            </p:cNvSpPr>
            <p:nvPr/>
          </p:nvSpPr>
          <p:spPr bwMode="auto">
            <a:xfrm>
              <a:off x="4307416" y="3569921"/>
              <a:ext cx="365806"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Text Box 18"/>
            <p:cNvSpPr txBox="1">
              <a:spLocks noChangeArrowheads="1"/>
            </p:cNvSpPr>
            <p:nvPr/>
          </p:nvSpPr>
          <p:spPr bwMode="auto">
            <a:xfrm>
              <a:off x="7326866" y="3575435"/>
              <a:ext cx="365806"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Text Box 18"/>
            <p:cNvSpPr txBox="1">
              <a:spLocks noChangeArrowheads="1"/>
            </p:cNvSpPr>
            <p:nvPr/>
          </p:nvSpPr>
          <p:spPr bwMode="auto">
            <a:xfrm>
              <a:off x="8827094" y="3563713"/>
              <a:ext cx="365806"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Text Box 18"/>
            <p:cNvSpPr txBox="1">
              <a:spLocks noChangeArrowheads="1"/>
            </p:cNvSpPr>
            <p:nvPr/>
          </p:nvSpPr>
          <p:spPr bwMode="auto">
            <a:xfrm>
              <a:off x="5820854" y="1942603"/>
              <a:ext cx="365806"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a:xfrm>
              <a:off x="2699060" y="3988828"/>
              <a:ext cx="747320" cy="307777"/>
            </a:xfrm>
            <a:prstGeom prst="rect">
              <a:avLst/>
            </a:prstGeom>
            <a:noFill/>
          </p:spPr>
          <p:txBody>
            <a:bodyPr wrap="none" rtlCol="0">
              <a:sp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文本框 69"/>
            <p:cNvSpPr txBox="1"/>
            <p:nvPr/>
          </p:nvSpPr>
          <p:spPr>
            <a:xfrm>
              <a:off x="8636438" y="3988828"/>
              <a:ext cx="747320" cy="307777"/>
            </a:xfrm>
            <a:prstGeom prst="rect">
              <a:avLst/>
            </a:prstGeom>
            <a:noFill/>
          </p:spPr>
          <p:txBody>
            <a:bodyPr wrap="none" rtlCol="0">
              <a:sp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4" name="图片 46" descr="Loopback.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25979" y="2963507"/>
              <a:ext cx="360362" cy="18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 name="文本框 74"/>
            <p:cNvSpPr txBox="1"/>
            <p:nvPr/>
          </p:nvSpPr>
          <p:spPr bwMode="auto">
            <a:xfrm>
              <a:off x="2389837" y="2668902"/>
              <a:ext cx="1232644" cy="285614"/>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192.168.1.0/24</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76" name="图片 46" descr="Loopback.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23167" y="2963507"/>
              <a:ext cx="360362" cy="18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文本框 76"/>
            <p:cNvSpPr txBox="1"/>
            <p:nvPr/>
          </p:nvSpPr>
          <p:spPr bwMode="auto">
            <a:xfrm>
              <a:off x="8387025" y="2668902"/>
              <a:ext cx="1232644" cy="285614"/>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192.168.2.0/24</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79" name="直接箭头连接符 78"/>
            <p:cNvCxnSpPr/>
            <p:nvPr/>
          </p:nvCxnSpPr>
          <p:spPr bwMode="auto">
            <a:xfrm>
              <a:off x="3362848" y="3238980"/>
              <a:ext cx="772459" cy="0"/>
            </a:xfrm>
            <a:prstGeom prst="straightConnector1">
              <a:avLst/>
            </a:prstGeom>
            <a:solidFill>
              <a:schemeClr val="accent1"/>
            </a:solidFill>
            <a:ln w="28575" cap="flat" cmpd="sng" algn="ctr">
              <a:solidFill>
                <a:schemeClr val="tx1"/>
              </a:solidFill>
              <a:prstDash val="dash"/>
              <a:round/>
              <a:headEnd type="none" w="med" len="med"/>
              <a:tailEnd type="triangle"/>
            </a:ln>
            <a:effectLst/>
          </p:spPr>
        </p:cxnSp>
        <p:cxnSp>
          <p:nvCxnSpPr>
            <p:cNvPr id="80" name="直接箭头连接符 79"/>
            <p:cNvCxnSpPr/>
            <p:nvPr/>
          </p:nvCxnSpPr>
          <p:spPr bwMode="auto">
            <a:xfrm flipV="1">
              <a:off x="4829764" y="2638964"/>
              <a:ext cx="772459" cy="494317"/>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cxnSp>
          <p:nvCxnSpPr>
            <p:cNvPr id="82" name="直接箭头连接符 81"/>
            <p:cNvCxnSpPr/>
            <p:nvPr/>
          </p:nvCxnSpPr>
          <p:spPr bwMode="auto">
            <a:xfrm>
              <a:off x="6390605" y="2638963"/>
              <a:ext cx="772459" cy="494317"/>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cxnSp>
          <p:nvCxnSpPr>
            <p:cNvPr id="83" name="直接箭头连接符 82"/>
            <p:cNvCxnSpPr/>
            <p:nvPr/>
          </p:nvCxnSpPr>
          <p:spPr bwMode="auto">
            <a:xfrm flipV="1">
              <a:off x="7874751" y="3238980"/>
              <a:ext cx="774000" cy="0"/>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grpSp>
      <p:sp>
        <p:nvSpPr>
          <p:cNvPr id="86" name="文本框 85"/>
          <p:cNvSpPr txBox="1"/>
          <p:nvPr/>
        </p:nvSpPr>
        <p:spPr>
          <a:xfrm>
            <a:off x="3376017" y="5823080"/>
            <a:ext cx="2414039" cy="461665"/>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192.168.1.0/24</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R2 generates a Type 3 LSA.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Right Arrow 157"/>
          <p:cNvSpPr/>
          <p:nvPr/>
        </p:nvSpPr>
        <p:spPr>
          <a:xfrm rot="5400000">
            <a:off x="4344821" y="5381988"/>
            <a:ext cx="469968" cy="303964"/>
          </a:xfrm>
          <a:prstGeom prst="rightArrow">
            <a:avLst>
              <a:gd name="adj1" fmla="val 79333"/>
              <a:gd name="adj2" fmla="val 50000"/>
            </a:avLst>
          </a:prstGeom>
          <a:gradFill flip="none" rotWithShape="1">
            <a:gsLst>
              <a:gs pos="15000">
                <a:schemeClr val="accent1">
                  <a:lumMod val="5000"/>
                  <a:lumOff val="95000"/>
                  <a:alpha val="0"/>
                </a:schemeClr>
              </a:gs>
              <a:gs pos="81000">
                <a:schemeClr val="bg1">
                  <a:lumMod val="65000"/>
                  <a:alpha val="75000"/>
                </a:schemeClr>
              </a:gs>
            </a:gsLst>
            <a:lin ang="0" scaled="1"/>
            <a:tileRect/>
          </a:gradFill>
          <a:ln w="12700">
            <a:gradFill flip="none" rotWithShape="1">
              <a:gsLst>
                <a:gs pos="0">
                  <a:schemeClr val="accent1">
                    <a:lumMod val="5000"/>
                    <a:lumOff val="95000"/>
                  </a:schemeClr>
                </a:gs>
                <a:gs pos="100000">
                  <a:schemeClr val="tx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p:cNvSpPr txBox="1"/>
          <p:nvPr/>
        </p:nvSpPr>
        <p:spPr>
          <a:xfrm>
            <a:off x="6067233" y="5823080"/>
            <a:ext cx="3038052" cy="461665"/>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192.168.1.0/24</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R3 regenerates a Type 3 LSA.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Right Arrow 157"/>
          <p:cNvSpPr/>
          <p:nvPr/>
        </p:nvSpPr>
        <p:spPr>
          <a:xfrm rot="5400000">
            <a:off x="7357139" y="5381987"/>
            <a:ext cx="469967" cy="303964"/>
          </a:xfrm>
          <a:prstGeom prst="rightArrow">
            <a:avLst>
              <a:gd name="adj1" fmla="val 79333"/>
              <a:gd name="adj2" fmla="val 50000"/>
            </a:avLst>
          </a:prstGeom>
          <a:gradFill flip="none" rotWithShape="1">
            <a:gsLst>
              <a:gs pos="15000">
                <a:schemeClr val="accent1">
                  <a:lumMod val="5000"/>
                  <a:lumOff val="95000"/>
                  <a:alpha val="0"/>
                </a:schemeClr>
              </a:gs>
              <a:gs pos="81000">
                <a:schemeClr val="bg1">
                  <a:lumMod val="65000"/>
                  <a:alpha val="75000"/>
                </a:schemeClr>
              </a:gs>
            </a:gsLst>
            <a:lin ang="0" scaled="1"/>
            <a:tileRect/>
          </a:gradFill>
          <a:ln w="12700">
            <a:gradFill flip="none" rotWithShape="1">
              <a:gsLst>
                <a:gs pos="0">
                  <a:schemeClr val="accent1">
                    <a:lumMod val="5000"/>
                    <a:lumOff val="95000"/>
                  </a:schemeClr>
                </a:gs>
                <a:gs pos="100000">
                  <a:schemeClr val="tx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56877925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51877" y="1242453"/>
            <a:ext cx="11306175" cy="856803"/>
          </a:xfrm>
        </p:spPr>
        <p:txBody>
          <a:bodyPr/>
          <a:lstStyle/>
          <a:p>
            <a:pPr marL="0" indent="0">
              <a:buNone/>
            </a:pPr>
            <a:r>
              <a:rPr lang="en-US" altLang="zh-CN" sz="2000" dirty="0" smtClean="0">
                <a:sym typeface="Huawei Sans" panose="020C0503030203020204" pitchFamily="34" charset="0"/>
              </a:rPr>
              <a:t>An ABR generates Network-summary-LSAs (Type 3 LSAs) and advertises them within its area to notify destination addresses of routes from this area to other areas. </a:t>
            </a:r>
            <a:endParaRPr lang="en-US" altLang="zh-CN" sz="2000" dirty="0">
              <a:sym typeface="Huawei Sans" panose="020C0503030203020204" pitchFamily="34" charset="0"/>
            </a:endParaRPr>
          </a:p>
        </p:txBody>
      </p:sp>
      <p:sp>
        <p:nvSpPr>
          <p:cNvPr id="3" name="标题 2"/>
          <p:cNvSpPr>
            <a:spLocks noGrp="1"/>
          </p:cNvSpPr>
          <p:nvPr>
            <p:ph type="title"/>
          </p:nvPr>
        </p:nvSpPr>
        <p:spPr/>
        <p:txBody>
          <a:bodyPr/>
          <a:lstStyle/>
          <a:p>
            <a:r>
              <a:rPr lang="en-US" smtClean="0">
                <a:sym typeface="Huawei Sans" panose="020C0503030203020204" pitchFamily="34" charset="0"/>
              </a:rPr>
              <a:t>Description of a Network-Summary-LSA</a:t>
            </a:r>
            <a:endParaRPr lang="en-US" altLang="zh-CN" dirty="0">
              <a:sym typeface="Huawei Sans" panose="020C0503030203020204" pitchFamily="34" charset="0"/>
            </a:endParaRPr>
          </a:p>
        </p:txBody>
      </p:sp>
      <p:graphicFrame>
        <p:nvGraphicFramePr>
          <p:cNvPr id="18" name="表格 17"/>
          <p:cNvGraphicFramePr>
            <a:graphicFrameLocks noGrp="1"/>
          </p:cNvGraphicFramePr>
          <p:nvPr>
            <p:extLst>
              <p:ext uri="{D42A27DB-BD31-4B8C-83A1-F6EECF244321}">
                <p14:modId xmlns:p14="http://schemas.microsoft.com/office/powerpoint/2010/main" val="500070499"/>
              </p:ext>
            </p:extLst>
          </p:nvPr>
        </p:nvGraphicFramePr>
        <p:xfrm>
          <a:off x="876300" y="2349272"/>
          <a:ext cx="4898072" cy="2991712"/>
        </p:xfrm>
        <a:graphic>
          <a:graphicData uri="http://schemas.openxmlformats.org/drawingml/2006/table">
            <a:tbl>
              <a:tblPr firstRow="1" bandRow="1">
                <a:tableStyleId>{72833802-FEF1-4C79-8D5D-14CF1EAF98D9}</a:tableStyleId>
              </a:tblPr>
              <a:tblGrid>
                <a:gridCol w="1224518"/>
                <a:gridCol w="1224518"/>
                <a:gridCol w="1224518"/>
                <a:gridCol w="1224518"/>
              </a:tblGrid>
              <a:tr h="373964">
                <a:tc gridSpan="2">
                  <a:txBody>
                    <a:bodyPr/>
                    <a:lstStyle/>
                    <a:p>
                      <a:pPr algn="ctr" fontAlgn="ct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LS Age</a:t>
                      </a:r>
                      <a:endParaRPr lang="en-US" altLang="zh-CN" sz="16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a:txBody>
                    <a:bodyPr/>
                    <a:lstStyle/>
                    <a:p>
                      <a:pPr algn="ctr" fontAlgn="ct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Options</a:t>
                      </a:r>
                      <a:endParaRPr lang="en-US" altLang="zh-CN" sz="16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600" b="1" dirty="0" smtClean="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LS Type</a:t>
                      </a:r>
                      <a:endParaRPr lang="en-US" altLang="zh-CN" sz="1600" b="1"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r>
              <a:tr h="373964">
                <a:tc gridSpan="4">
                  <a:txBody>
                    <a:bodyPr/>
                    <a:lstStyle/>
                    <a:p>
                      <a:pPr algn="ctr" fontAlgn="ctr"/>
                      <a:r>
                        <a:rPr lang="en-US" sz="1600" b="1" dirty="0" smtClean="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Link State ID </a:t>
                      </a:r>
                      <a:endParaRPr lang="en-US" sz="1600" b="1"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373964">
                <a:tc gridSpan="4">
                  <a:txBody>
                    <a:bodyPr/>
                    <a:lstStyle/>
                    <a:p>
                      <a:pPr algn="ctr" fontAlgn="ctr"/>
                      <a:r>
                        <a:rPr lang="en-US" sz="1600" b="1" dirty="0" smtClean="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Advertising Router</a:t>
                      </a:r>
                      <a:endParaRPr lang="en-US" sz="1600" b="1"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373964">
                <a:tc gridSpan="4">
                  <a:txBody>
                    <a:bodyPr/>
                    <a:lstStyle/>
                    <a:p>
                      <a:pPr algn="ctr" fontAlgn="ct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LS Sequence Number</a:t>
                      </a:r>
                      <a:endParaRPr lang="en-US"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373964">
                <a:tc gridSpan="2">
                  <a:txBody>
                    <a:bodyPr/>
                    <a:lstStyle/>
                    <a:p>
                      <a:pPr algn="ctr" fontAlgn="ct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LS Checksum</a:t>
                      </a:r>
                      <a:endParaRPr lang="en-US"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gridSpan="2">
                  <a:txBody>
                    <a:bodyPr/>
                    <a:lstStyle/>
                    <a:p>
                      <a:pPr algn="ctr" fontAlgn="ct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Length</a:t>
                      </a:r>
                      <a:endParaRPr lang="en-US" altLang="zh-CN" sz="16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373964">
                <a:tc gridSpan="4">
                  <a:txBody>
                    <a:bodyPr/>
                    <a:lstStyle/>
                    <a:p>
                      <a:pPr algn="ctr" fontAlgn="ctr"/>
                      <a:r>
                        <a:rPr lang="en-US" sz="1600" b="1" dirty="0" smtClean="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Network Mask</a:t>
                      </a:r>
                      <a:endParaRPr lang="en-US" altLang="zh-CN" sz="1600" b="1"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373964">
                <a:tc>
                  <a:txBody>
                    <a:bodyPr/>
                    <a:lstStyle/>
                    <a:p>
                      <a:pPr algn="ctr" fontAlgn="ct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6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lgn="ctr" fontAlgn="ctr"/>
                      <a:r>
                        <a:rPr lang="en-US" sz="1600" b="1" dirty="0" smtClean="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Metric</a:t>
                      </a:r>
                      <a:endParaRPr lang="en-US" altLang="zh-CN" sz="1600" b="1"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73964">
                <a:tc gridSpan="4">
                  <a:txBody>
                    <a:bodyPr/>
                    <a:lstStyle/>
                    <a:p>
                      <a:pPr algn="ctr" fontAlgn="ctr"/>
                      <a:r>
                        <a:rPr lang="en-US" sz="1600" dirty="0" smtClean="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600" b="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9" name="圆角矩形 75"/>
          <p:cNvSpPr/>
          <p:nvPr/>
        </p:nvSpPr>
        <p:spPr>
          <a:xfrm>
            <a:off x="6096000" y="2358597"/>
            <a:ext cx="5665688" cy="2945331"/>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chorCtr="0">
            <a:noAutofit/>
          </a:bodyPr>
          <a:lstStyle/>
          <a:p>
            <a:pPr marL="177800" indent="-177800" fontAlgn="ctr">
              <a:lnSpc>
                <a:spcPts val="26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Main Fields</a:t>
            </a:r>
          </a:p>
          <a:p>
            <a:pPr marL="360000" lvl="1" indent="-180000" fontAlgn="ctr">
              <a:lnSpc>
                <a:spcPts val="2600"/>
              </a:lnSpc>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LS Type: The value 3 indicates a Network-summary-LSA.</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lvl="1" indent="-180000" fontAlgn="ctr">
              <a:lnSpc>
                <a:spcPts val="2600"/>
              </a:lnSpc>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Link State ID: indicates the destination network address of a route.</a:t>
            </a:r>
          </a:p>
          <a:p>
            <a:pPr marL="360000" lvl="1" indent="-180000" fontAlgn="ctr">
              <a:lnSpc>
                <a:spcPts val="2600"/>
              </a:lnSpc>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Advertising Router: indicates the router ID of the device that generates the LSA.</a:t>
            </a:r>
          </a:p>
          <a:p>
            <a:pPr marL="360000" lvl="1" indent="-180000" fontAlgn="ctr">
              <a:lnSpc>
                <a:spcPts val="2600"/>
              </a:lnSpc>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Mask: indicates the network mask of a route.</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lvl="1" indent="-180000" fontAlgn="ctr">
              <a:lnSpc>
                <a:spcPts val="2600"/>
              </a:lnSpc>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Metric: indicates the cost of the route to the destination address.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20371196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Example of a Network-Summary-LSA</a:t>
            </a:r>
            <a:endParaRPr lang="en-US" altLang="zh-CN" dirty="0">
              <a:sym typeface="Huawei Sans" panose="020C0503030203020204" pitchFamily="34" charset="0"/>
            </a:endParaRPr>
          </a:p>
        </p:txBody>
      </p:sp>
      <p:sp>
        <p:nvSpPr>
          <p:cNvPr id="66" name="矩形 65"/>
          <p:cNvSpPr/>
          <p:nvPr/>
        </p:nvSpPr>
        <p:spPr bwMode="auto">
          <a:xfrm>
            <a:off x="6625520" y="1667014"/>
            <a:ext cx="4476070" cy="4698248"/>
          </a:xfrm>
          <a:prstGeom prst="rect">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lnSpc>
                <a:spcPct val="125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&lt;R2&gt;display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lsdb</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summary 192.168.1.0</a:t>
            </a:r>
          </a:p>
          <a:p>
            <a:pPr fontAlgn="ctr">
              <a:lnSpc>
                <a:spcPct val="125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OSPF Process 1 with Router ID 10.0.2.2</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25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Area: 0.0.0.0</a:t>
            </a:r>
          </a:p>
          <a:p>
            <a:pPr fontAlgn="ctr">
              <a:lnSpc>
                <a:spcPct val="125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Link State Database </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25000"/>
              </a:lnSpc>
            </a:pP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25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Type		: Sum-Net	</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25000"/>
              </a:lnSpc>
            </a:pPr>
            <a:r>
              <a:rPr lang="en-US" sz="1400" dirty="0" smtClean="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Ls id		: 192.168.1.0</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25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err="1" smtClean="0">
                <a:latin typeface="Huawei Sans" panose="020C0503030203020204" pitchFamily="34" charset="0"/>
                <a:ea typeface="方正兰亭黑简体" panose="02000000000000000000" pitchFamily="2" charset="-122"/>
                <a:sym typeface="Huawei Sans" panose="020C0503030203020204" pitchFamily="34" charset="0"/>
              </a:rPr>
              <a:t>Adv</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err="1" smtClean="0">
                <a:latin typeface="Huawei Sans" panose="020C0503030203020204" pitchFamily="34" charset="0"/>
                <a:ea typeface="方正兰亭黑简体" panose="02000000000000000000" pitchFamily="2" charset="-122"/>
                <a:sym typeface="Huawei Sans" panose="020C0503030203020204" pitchFamily="34" charset="0"/>
              </a:rPr>
              <a:t>rtr</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 10.0.2.2</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25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Ls age		: 86 </a:t>
            </a:r>
          </a:p>
          <a:p>
            <a:pPr fontAlgn="ctr">
              <a:lnSpc>
                <a:spcPct val="125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Len		: 28 </a:t>
            </a:r>
          </a:p>
          <a:p>
            <a:pPr fontAlgn="ctr">
              <a:lnSpc>
                <a:spcPct val="125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Options		: E  </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25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seq</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80000001 </a:t>
            </a:r>
          </a:p>
          <a:p>
            <a:pPr fontAlgn="ctr">
              <a:lnSpc>
                <a:spcPct val="125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chksum</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0x7c6d</a:t>
            </a:r>
          </a:p>
          <a:p>
            <a:pPr fontAlgn="ctr">
              <a:lnSpc>
                <a:spcPct val="125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Net mask	: 255.255.255.0</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25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Tos0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metric: 1</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25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Priority		: Low</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p:cNvSpPr txBox="1"/>
          <p:nvPr/>
        </p:nvSpPr>
        <p:spPr>
          <a:xfrm>
            <a:off x="10328225" y="3893494"/>
            <a:ext cx="1377045" cy="1015389"/>
          </a:xfrm>
          <a:prstGeom prst="rect">
            <a:avLst/>
          </a:prstGeom>
          <a:solidFill>
            <a:srgbClr val="FFFFCC"/>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285750" indent="-285750" fontAlgn="auto">
              <a:lnSpc>
                <a:spcPts val="2200"/>
              </a:lnSpc>
              <a:spcBef>
                <a:spcPts val="0"/>
              </a:spcBef>
              <a:spcAft>
                <a:spcPts val="0"/>
              </a:spcAft>
              <a:buFont typeface="Arial" panose="020B0604020202020204" pitchFamily="34" charset="0"/>
              <a:buChar char="•"/>
              <a:defRPr sz="1600">
                <a:solidFill>
                  <a:srgbClr val="C00000"/>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fontAlgn="ctr">
              <a:buNone/>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Routing information</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0" indent="0" algn="ctr" fontAlgn="ctr">
              <a:buNone/>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192.168.1.0/24</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 name="直接连接符 15"/>
          <p:cNvCxnSpPr/>
          <p:nvPr/>
        </p:nvCxnSpPr>
        <p:spPr>
          <a:xfrm>
            <a:off x="7164517" y="5679520"/>
            <a:ext cx="15240" cy="0"/>
          </a:xfrm>
          <a:prstGeom prst="line">
            <a:avLst/>
          </a:prstGeom>
          <a:ln w="19050">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77" name="文本框 76"/>
          <p:cNvSpPr txBox="1"/>
          <p:nvPr/>
        </p:nvSpPr>
        <p:spPr>
          <a:xfrm>
            <a:off x="1291288" y="4511897"/>
            <a:ext cx="4982745" cy="791624"/>
          </a:xfrm>
          <a:prstGeom prst="rect">
            <a:avLst/>
          </a:prstGeom>
          <a:solidFill>
            <a:srgbClr val="FFFFCC"/>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285750" indent="-285750" fontAlgn="auto">
              <a:lnSpc>
                <a:spcPts val="2200"/>
              </a:lnSpc>
              <a:spcBef>
                <a:spcPts val="0"/>
              </a:spcBef>
              <a:spcAft>
                <a:spcPts val="0"/>
              </a:spcAft>
              <a:buFont typeface="Arial" panose="020B0604020202020204" pitchFamily="34" charset="0"/>
              <a:buChar char="•"/>
              <a:defRPr sz="1600">
                <a:solidFill>
                  <a:srgbClr val="C00000"/>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fontAlgn="ctr">
              <a:spcAft>
                <a:spcPts val="600"/>
              </a:spcAft>
              <a:buNone/>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LSA is generated by R2 and is used to advertise inter-area routes destined for 192.168.1.0/24 to area 0.</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 name="组合 6"/>
          <p:cNvGrpSpPr/>
          <p:nvPr/>
        </p:nvGrpSpPr>
        <p:grpSpPr>
          <a:xfrm>
            <a:off x="649524" y="1837801"/>
            <a:ext cx="5648579" cy="2261261"/>
            <a:chOff x="504816" y="1422151"/>
            <a:chExt cx="5648579" cy="2261261"/>
          </a:xfrm>
        </p:grpSpPr>
        <p:grpSp>
          <p:nvGrpSpPr>
            <p:cNvPr id="47" name="组合 46"/>
            <p:cNvGrpSpPr/>
            <p:nvPr/>
          </p:nvGrpSpPr>
          <p:grpSpPr>
            <a:xfrm>
              <a:off x="504816" y="1422151"/>
              <a:ext cx="5648579" cy="2261261"/>
              <a:chOff x="6010717" y="2578348"/>
              <a:chExt cx="5648579" cy="2261261"/>
            </a:xfrm>
          </p:grpSpPr>
          <p:pic>
            <p:nvPicPr>
              <p:cNvPr id="48" name="图片 4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759932" y="3628543"/>
                <a:ext cx="540000" cy="442800"/>
              </a:xfrm>
              <a:prstGeom prst="rect">
                <a:avLst/>
              </a:prstGeom>
            </p:spPr>
          </p:pic>
          <p:pic>
            <p:nvPicPr>
              <p:cNvPr id="74" name="图片 7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480527" y="3628543"/>
                <a:ext cx="540000" cy="442800"/>
              </a:xfrm>
              <a:prstGeom prst="rect">
                <a:avLst/>
              </a:prstGeom>
            </p:spPr>
          </p:pic>
          <p:sp>
            <p:nvSpPr>
              <p:cNvPr id="75" name="Oval 6"/>
              <p:cNvSpPr>
                <a:spLocks noChangeArrowheads="1"/>
              </p:cNvSpPr>
              <p:nvPr/>
            </p:nvSpPr>
            <p:spPr bwMode="auto">
              <a:xfrm>
                <a:off x="6010717" y="3276862"/>
                <a:ext cx="1937394" cy="113965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Oval 6"/>
              <p:cNvSpPr>
                <a:spLocks noChangeArrowheads="1"/>
              </p:cNvSpPr>
              <p:nvPr/>
            </p:nvSpPr>
            <p:spPr bwMode="auto">
              <a:xfrm>
                <a:off x="7969886" y="2578348"/>
                <a:ext cx="1805542" cy="153890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Oval 6"/>
              <p:cNvSpPr>
                <a:spLocks noChangeArrowheads="1"/>
              </p:cNvSpPr>
              <p:nvPr/>
            </p:nvSpPr>
            <p:spPr bwMode="auto">
              <a:xfrm>
                <a:off x="9721902" y="3276862"/>
                <a:ext cx="1937394" cy="113965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0" name="图片 7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676401" y="3628543"/>
                <a:ext cx="540000" cy="442800"/>
              </a:xfrm>
              <a:prstGeom prst="rect">
                <a:avLst/>
              </a:prstGeom>
            </p:spPr>
          </p:pic>
          <p:pic>
            <p:nvPicPr>
              <p:cNvPr id="81" name="图片 8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562201" y="3628543"/>
                <a:ext cx="540000" cy="442800"/>
              </a:xfrm>
              <a:prstGeom prst="rect">
                <a:avLst/>
              </a:prstGeom>
            </p:spPr>
          </p:pic>
          <p:cxnSp>
            <p:nvCxnSpPr>
              <p:cNvPr id="82" name="直接连接符 81"/>
              <p:cNvCxnSpPr>
                <a:endCxn id="80" idx="1"/>
              </p:cNvCxnSpPr>
              <p:nvPr/>
            </p:nvCxnSpPr>
            <p:spPr>
              <a:xfrm>
                <a:off x="7015921" y="3849943"/>
                <a:ext cx="66048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3" name="直接连接符 82"/>
              <p:cNvCxnSpPr>
                <a:stCxn id="80" idx="3"/>
                <a:endCxn id="86" idx="0"/>
              </p:cNvCxnSpPr>
              <p:nvPr/>
            </p:nvCxnSpPr>
            <p:spPr>
              <a:xfrm flipV="1">
                <a:off x="8216401" y="2834062"/>
                <a:ext cx="672900" cy="1015881"/>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86" idx="0"/>
                <a:endCxn id="81" idx="1"/>
              </p:cNvCxnSpPr>
              <p:nvPr/>
            </p:nvCxnSpPr>
            <p:spPr>
              <a:xfrm>
                <a:off x="8889301" y="2834062"/>
                <a:ext cx="672900" cy="1015881"/>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81" idx="3"/>
              </p:cNvCxnSpPr>
              <p:nvPr/>
            </p:nvCxnSpPr>
            <p:spPr>
              <a:xfrm>
                <a:off x="10102201" y="3849943"/>
                <a:ext cx="66048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pic>
            <p:nvPicPr>
              <p:cNvPr id="86" name="图片 8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619301" y="2834062"/>
                <a:ext cx="540000" cy="442800"/>
              </a:xfrm>
              <a:prstGeom prst="rect">
                <a:avLst/>
              </a:prstGeom>
            </p:spPr>
          </p:pic>
          <p:sp>
            <p:nvSpPr>
              <p:cNvPr id="87" name="文本框 86"/>
              <p:cNvSpPr txBox="1"/>
              <p:nvPr/>
            </p:nvSpPr>
            <p:spPr>
              <a:xfrm>
                <a:off x="8515641" y="3710949"/>
                <a:ext cx="747320" cy="307777"/>
              </a:xfrm>
              <a:prstGeom prst="rect">
                <a:avLst/>
              </a:prstGeom>
              <a:noFill/>
            </p:spPr>
            <p:txBody>
              <a:bodyPr wrap="non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8" name="组合 87"/>
              <p:cNvGrpSpPr/>
              <p:nvPr/>
            </p:nvGrpSpPr>
            <p:grpSpPr>
              <a:xfrm>
                <a:off x="6548591" y="3249982"/>
                <a:ext cx="4681420" cy="1293178"/>
                <a:chOff x="6582803" y="2127603"/>
                <a:chExt cx="4681420" cy="1293178"/>
              </a:xfrm>
            </p:grpSpPr>
            <p:sp>
              <p:nvSpPr>
                <p:cNvPr id="92" name="Text Box 18"/>
                <p:cNvSpPr txBox="1">
                  <a:spLocks noChangeArrowheads="1"/>
                </p:cNvSpPr>
                <p:nvPr/>
              </p:nvSpPr>
              <p:spPr bwMode="auto">
                <a:xfrm>
                  <a:off x="6582803" y="2899462"/>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Text Box 18"/>
                <p:cNvSpPr txBox="1">
                  <a:spLocks noChangeArrowheads="1"/>
                </p:cNvSpPr>
                <p:nvPr/>
              </p:nvSpPr>
              <p:spPr bwMode="auto">
                <a:xfrm>
                  <a:off x="7602627" y="2897561"/>
                  <a:ext cx="814647" cy="523220"/>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p>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Text Box 18"/>
                <p:cNvSpPr txBox="1">
                  <a:spLocks noChangeArrowheads="1"/>
                </p:cNvSpPr>
                <p:nvPr/>
              </p:nvSpPr>
              <p:spPr bwMode="auto">
                <a:xfrm>
                  <a:off x="9670029" y="2897561"/>
                  <a:ext cx="394659"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Text Box 18"/>
                <p:cNvSpPr txBox="1">
                  <a:spLocks noChangeArrowheads="1"/>
                </p:cNvSpPr>
                <p:nvPr/>
              </p:nvSpPr>
              <p:spPr bwMode="auto">
                <a:xfrm>
                  <a:off x="10869563" y="2897561"/>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Text Box 18"/>
                <p:cNvSpPr txBox="1">
                  <a:spLocks noChangeArrowheads="1"/>
                </p:cNvSpPr>
                <p:nvPr/>
              </p:nvSpPr>
              <p:spPr bwMode="auto">
                <a:xfrm>
                  <a:off x="8720284" y="2127603"/>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9" name="文本框 88"/>
              <p:cNvSpPr txBox="1"/>
              <p:nvPr/>
            </p:nvSpPr>
            <p:spPr>
              <a:xfrm>
                <a:off x="7003749" y="3403870"/>
                <a:ext cx="769763" cy="307777"/>
              </a:xfrm>
              <a:prstGeom prst="rect">
                <a:avLst/>
              </a:prstGeom>
              <a:noFill/>
            </p:spPr>
            <p:txBody>
              <a:bodyPr wrap="non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a:xfrm>
                <a:off x="10035729" y="3403172"/>
                <a:ext cx="747320" cy="307777"/>
              </a:xfrm>
              <a:prstGeom prst="rect">
                <a:avLst/>
              </a:prstGeom>
              <a:noFill/>
            </p:spPr>
            <p:txBody>
              <a:bodyPr wrap="non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文本框 90"/>
              <p:cNvSpPr txBox="1"/>
              <p:nvPr/>
            </p:nvSpPr>
            <p:spPr>
              <a:xfrm>
                <a:off x="6483669" y="4470277"/>
                <a:ext cx="184731" cy="369332"/>
              </a:xfrm>
              <a:prstGeom prst="rect">
                <a:avLst/>
              </a:prstGeom>
              <a:noFill/>
            </p:spPr>
            <p:txBody>
              <a:bodyPr wrap="none" rtlCol="0">
                <a:sp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97" name="图片 46" descr="Loopback.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0000" y="2297899"/>
              <a:ext cx="360362" cy="18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 name="文本框 97"/>
            <p:cNvSpPr txBox="1"/>
            <p:nvPr/>
          </p:nvSpPr>
          <p:spPr bwMode="auto">
            <a:xfrm>
              <a:off x="537296" y="2003294"/>
              <a:ext cx="1405768" cy="316392"/>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192.168.1.0/24</a:t>
              </a:r>
              <a:endParaRPr lang="en-US" altLang="zh-CN" sz="14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6" name="左大括号 5"/>
          <p:cNvSpPr/>
          <p:nvPr/>
        </p:nvSpPr>
        <p:spPr>
          <a:xfrm>
            <a:off x="6391911" y="3718827"/>
            <a:ext cx="266400" cy="1960693"/>
          </a:xfrm>
          <a:prstGeom prst="leftBrac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矩形 99"/>
          <p:cNvSpPr/>
          <p:nvPr/>
        </p:nvSpPr>
        <p:spPr>
          <a:xfrm>
            <a:off x="6689915" y="3364877"/>
            <a:ext cx="3240000" cy="216000"/>
          </a:xfrm>
          <a:prstGeom prst="rect">
            <a:avLst/>
          </a:prstGeom>
          <a:noFill/>
          <a:ln>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矩形 100"/>
          <p:cNvSpPr/>
          <p:nvPr/>
        </p:nvSpPr>
        <p:spPr>
          <a:xfrm>
            <a:off x="6689915" y="5242584"/>
            <a:ext cx="3240000" cy="216000"/>
          </a:xfrm>
          <a:prstGeom prst="rect">
            <a:avLst/>
          </a:prstGeom>
          <a:noFill/>
          <a:ln>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左大括号 101"/>
          <p:cNvSpPr/>
          <p:nvPr/>
        </p:nvSpPr>
        <p:spPr>
          <a:xfrm flipH="1">
            <a:off x="9951944" y="3457782"/>
            <a:ext cx="264985" cy="1877657"/>
          </a:xfrm>
          <a:prstGeom prst="leftBrac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直接箭头连接符 36"/>
          <p:cNvCxnSpPr/>
          <p:nvPr/>
        </p:nvCxnSpPr>
        <p:spPr>
          <a:xfrm flipV="1">
            <a:off x="2821534" y="2379375"/>
            <a:ext cx="302013" cy="482046"/>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1564977" y="1288006"/>
            <a:ext cx="2116285" cy="523220"/>
          </a:xfrm>
          <a:prstGeom prst="rect">
            <a:avLst/>
          </a:prstGeom>
          <a:noFill/>
        </p:spPr>
        <p:txBody>
          <a:bodyPr wrap="none" rtlCol="0">
            <a:spAutoFit/>
          </a:bodyPr>
          <a:lstStyle/>
          <a:p>
            <a:pPr algn="ctr" fontAlgn="ct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Network-Summary-LSA</a:t>
            </a:r>
          </a:p>
          <a:p>
            <a:pPr algn="ctr" fontAlgn="ct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192.168.1.0/24</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直接连接符 7"/>
          <p:cNvCxnSpPr/>
          <p:nvPr/>
        </p:nvCxnSpPr>
        <p:spPr>
          <a:xfrm>
            <a:off x="2524760" y="1837801"/>
            <a:ext cx="454507" cy="739339"/>
          </a:xfrm>
          <a:prstGeom prst="line">
            <a:avLst/>
          </a:prstGeom>
          <a:ln>
            <a:solidFill>
              <a:srgbClr val="EC7061"/>
            </a:solidFill>
          </a:ln>
        </p:spPr>
        <p:style>
          <a:lnRef idx="1">
            <a:schemeClr val="accent1"/>
          </a:lnRef>
          <a:fillRef idx="0">
            <a:schemeClr val="accent1"/>
          </a:fillRef>
          <a:effectRef idx="0">
            <a:schemeClr val="accent1"/>
          </a:effectRef>
          <a:fontRef idx="minor">
            <a:schemeClr val="tx1"/>
          </a:fontRef>
        </p:style>
      </p:cxnSp>
      <p:sp>
        <p:nvSpPr>
          <p:cNvPr id="127" name="Text Box 18"/>
          <p:cNvSpPr txBox="1">
            <a:spLocks noChangeArrowheads="1"/>
          </p:cNvSpPr>
          <p:nvPr/>
        </p:nvSpPr>
        <p:spPr bwMode="auto">
          <a:xfrm rot="18556963">
            <a:off x="1723702" y="3262851"/>
            <a:ext cx="710451" cy="261610"/>
          </a:xfrm>
          <a:prstGeom prst="rect">
            <a:avLst/>
          </a:prstGeom>
          <a:noFill/>
          <a:ln w="9525" algn="ctr">
            <a:noFill/>
            <a:miter lim="800000"/>
            <a:headEnd/>
            <a:tailEnd/>
          </a:ln>
        </p:spPr>
        <p:txBody>
          <a:bodyPr wrap="none">
            <a:spAutoFit/>
          </a:bodyPr>
          <a:lstStyle/>
          <a:p>
            <a:pPr algn="ctr" defTabSz="784225" eaLnBrk="0" fontAlgn="ctr" hangingPunct="0"/>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Cost = 1</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372196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Route Calculation on R1 and R3</a:t>
            </a:r>
            <a:endParaRPr lang="en-US" altLang="zh-CN" dirty="0">
              <a:sym typeface="Huawei Sans" panose="020C0503030203020204" pitchFamily="34" charset="0"/>
            </a:endParaRPr>
          </a:p>
        </p:txBody>
      </p:sp>
      <p:sp>
        <p:nvSpPr>
          <p:cNvPr id="50" name="文本框 49"/>
          <p:cNvSpPr txBox="1"/>
          <p:nvPr/>
        </p:nvSpPr>
        <p:spPr>
          <a:xfrm>
            <a:off x="6096000" y="1712890"/>
            <a:ext cx="5649914" cy="422427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defPPr>
              <a:defRPr lang="en-US"/>
            </a:defPPr>
            <a:lvl1pPr marL="177800" indent="-177800" algn="just" fontAlgn="auto">
              <a:lnSpc>
                <a:spcPts val="2600"/>
              </a:lnSpc>
              <a:spcBef>
                <a:spcPts val="0"/>
              </a:spcBef>
              <a:spcAft>
                <a:spcPts val="600"/>
              </a:spcAft>
              <a:buFont typeface="Arial" panose="020B0604020202020204" pitchFamily="34" charset="0"/>
              <a:buChar char="•"/>
              <a:defRPr sz="1600">
                <a:solidFill>
                  <a:prstClr val="black"/>
                </a:solidFill>
              </a:defRPr>
            </a:lvl1pPr>
          </a:lstStyle>
          <a:p>
            <a:pPr marL="342900" indent="-342900" algn="l" fontAlgn="ctr">
              <a:lnSpc>
                <a:spcPct val="150000"/>
              </a:lnSpc>
              <a:buFont typeface="+mj-lt"/>
              <a:buAutoNum type="arabicPeriod"/>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Through SPF calculation, the cost of the route from R1 to R2 is 1, and that of the route from R3 to R2 is 2.</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algn="l" fontAlgn="ctr">
              <a:lnSpc>
                <a:spcPct val="150000"/>
              </a:lnSpc>
              <a:buFont typeface="+mj-lt"/>
              <a:buAutoNum type="arabicPeriod"/>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R1 and R3 calculate routes based on the received Network-Summary-LSAs.</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625475" lvl="1" indent="-269875" fontAlgn="ctr">
              <a:lnSpc>
                <a:spcPct val="150000"/>
              </a:lnSpc>
              <a:buFont typeface="Huawei Sans" panose="020C0503030203020204" pitchFamily="34" charset="0"/>
              <a:buChar cha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R1 adds the cost of the route to R2 and the cost carried in the Network-summary-LSA. Therefore, the cost of the route from R1 to 192.168.1.0/24 is 2.</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625475" lvl="1" indent="-269875" fontAlgn="ctr">
              <a:lnSpc>
                <a:spcPct val="150000"/>
              </a:lnSpc>
              <a:buFont typeface="Huawei Sans" panose="020C0503030203020204" pitchFamily="34" charset="0"/>
              <a:buChar cha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R3 adds the cost of the route to R2 and the cost carried in the Network-summary-LSA. Therefore, the cost of the route from R3 to 192.168.1.0/24 is 3.</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8" name="组合 97"/>
          <p:cNvGrpSpPr/>
          <p:nvPr/>
        </p:nvGrpSpPr>
        <p:grpSpPr>
          <a:xfrm>
            <a:off x="430778" y="2354228"/>
            <a:ext cx="5648579" cy="2230483"/>
            <a:chOff x="6010717" y="2578348"/>
            <a:chExt cx="5648579" cy="2230483"/>
          </a:xfrm>
        </p:grpSpPr>
        <p:pic>
          <p:nvPicPr>
            <p:cNvPr id="101" name="图片 10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759932" y="3628543"/>
              <a:ext cx="540000" cy="442800"/>
            </a:xfrm>
            <a:prstGeom prst="rect">
              <a:avLst/>
            </a:prstGeom>
          </p:spPr>
        </p:pic>
        <p:pic>
          <p:nvPicPr>
            <p:cNvPr id="103" name="图片 10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480527" y="3628543"/>
              <a:ext cx="540000" cy="442800"/>
            </a:xfrm>
            <a:prstGeom prst="rect">
              <a:avLst/>
            </a:prstGeom>
          </p:spPr>
        </p:pic>
        <p:sp>
          <p:nvSpPr>
            <p:cNvPr id="104" name="Oval 6"/>
            <p:cNvSpPr>
              <a:spLocks noChangeArrowheads="1"/>
            </p:cNvSpPr>
            <p:nvPr/>
          </p:nvSpPr>
          <p:spPr bwMode="auto">
            <a:xfrm>
              <a:off x="6010717" y="3276862"/>
              <a:ext cx="1937394" cy="113965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Oval 6"/>
            <p:cNvSpPr>
              <a:spLocks noChangeArrowheads="1"/>
            </p:cNvSpPr>
            <p:nvPr/>
          </p:nvSpPr>
          <p:spPr bwMode="auto">
            <a:xfrm>
              <a:off x="7969886" y="2578348"/>
              <a:ext cx="1805542" cy="153890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Oval 6"/>
            <p:cNvSpPr>
              <a:spLocks noChangeArrowheads="1"/>
            </p:cNvSpPr>
            <p:nvPr/>
          </p:nvSpPr>
          <p:spPr bwMode="auto">
            <a:xfrm>
              <a:off x="9721902" y="3276862"/>
              <a:ext cx="1937394" cy="113965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7" name="图片 10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676401" y="3628543"/>
              <a:ext cx="540000" cy="442800"/>
            </a:xfrm>
            <a:prstGeom prst="rect">
              <a:avLst/>
            </a:prstGeom>
          </p:spPr>
        </p:pic>
        <p:pic>
          <p:nvPicPr>
            <p:cNvPr id="108" name="图片 10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562201" y="3628543"/>
              <a:ext cx="540000" cy="442800"/>
            </a:xfrm>
            <a:prstGeom prst="rect">
              <a:avLst/>
            </a:prstGeom>
          </p:spPr>
        </p:pic>
        <p:cxnSp>
          <p:nvCxnSpPr>
            <p:cNvPr id="110" name="直接连接符 109"/>
            <p:cNvCxnSpPr>
              <a:endCxn id="107" idx="1"/>
            </p:cNvCxnSpPr>
            <p:nvPr/>
          </p:nvCxnSpPr>
          <p:spPr>
            <a:xfrm>
              <a:off x="7015921" y="3849943"/>
              <a:ext cx="66048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107" idx="3"/>
              <a:endCxn id="116" idx="0"/>
            </p:cNvCxnSpPr>
            <p:nvPr/>
          </p:nvCxnSpPr>
          <p:spPr>
            <a:xfrm flipV="1">
              <a:off x="8216401" y="2834062"/>
              <a:ext cx="672900" cy="1015881"/>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116" idx="0"/>
              <a:endCxn id="108" idx="1"/>
            </p:cNvCxnSpPr>
            <p:nvPr/>
          </p:nvCxnSpPr>
          <p:spPr>
            <a:xfrm>
              <a:off x="8889301" y="2834062"/>
              <a:ext cx="672900" cy="1015881"/>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108" idx="3"/>
            </p:cNvCxnSpPr>
            <p:nvPr/>
          </p:nvCxnSpPr>
          <p:spPr>
            <a:xfrm>
              <a:off x="10102201" y="3849943"/>
              <a:ext cx="66048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pic>
          <p:nvPicPr>
            <p:cNvPr id="116" name="图片 11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619301" y="2834062"/>
              <a:ext cx="540000" cy="442800"/>
            </a:xfrm>
            <a:prstGeom prst="rect">
              <a:avLst/>
            </a:prstGeom>
          </p:spPr>
        </p:pic>
        <p:sp>
          <p:nvSpPr>
            <p:cNvPr id="117" name="文本框 116"/>
            <p:cNvSpPr txBox="1"/>
            <p:nvPr/>
          </p:nvSpPr>
          <p:spPr>
            <a:xfrm>
              <a:off x="8515641" y="3710949"/>
              <a:ext cx="665567"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8" name="组合 117"/>
            <p:cNvGrpSpPr/>
            <p:nvPr/>
          </p:nvGrpSpPr>
          <p:grpSpPr>
            <a:xfrm>
              <a:off x="6563018" y="3249982"/>
              <a:ext cx="4652566" cy="1048858"/>
              <a:chOff x="6597230" y="2127603"/>
              <a:chExt cx="4652566" cy="1048858"/>
            </a:xfrm>
          </p:grpSpPr>
          <p:sp>
            <p:nvSpPr>
              <p:cNvPr id="122" name="Text Box 18"/>
              <p:cNvSpPr txBox="1">
                <a:spLocks noChangeArrowheads="1"/>
              </p:cNvSpPr>
              <p:nvPr/>
            </p:nvSpPr>
            <p:spPr bwMode="auto">
              <a:xfrm>
                <a:off x="6597230" y="2899462"/>
                <a:ext cx="365806"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Text Box 18"/>
              <p:cNvSpPr txBox="1">
                <a:spLocks noChangeArrowheads="1"/>
              </p:cNvSpPr>
              <p:nvPr/>
            </p:nvSpPr>
            <p:spPr bwMode="auto">
              <a:xfrm>
                <a:off x="7798170" y="2897561"/>
                <a:ext cx="365806"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Text Box 18"/>
              <p:cNvSpPr txBox="1">
                <a:spLocks noChangeArrowheads="1"/>
              </p:cNvSpPr>
              <p:nvPr/>
            </p:nvSpPr>
            <p:spPr bwMode="auto">
              <a:xfrm>
                <a:off x="9684455" y="2897561"/>
                <a:ext cx="365806"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Text Box 18"/>
              <p:cNvSpPr txBox="1">
                <a:spLocks noChangeArrowheads="1"/>
              </p:cNvSpPr>
              <p:nvPr/>
            </p:nvSpPr>
            <p:spPr bwMode="auto">
              <a:xfrm>
                <a:off x="10883990" y="2897561"/>
                <a:ext cx="365806"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Text Box 18"/>
              <p:cNvSpPr txBox="1">
                <a:spLocks noChangeArrowheads="1"/>
              </p:cNvSpPr>
              <p:nvPr/>
            </p:nvSpPr>
            <p:spPr bwMode="auto">
              <a:xfrm>
                <a:off x="8734711" y="2127603"/>
                <a:ext cx="365806"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19" name="文本框 118"/>
            <p:cNvSpPr txBox="1"/>
            <p:nvPr/>
          </p:nvSpPr>
          <p:spPr>
            <a:xfrm>
              <a:off x="7003749" y="3403870"/>
              <a:ext cx="665567"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文本框 119"/>
            <p:cNvSpPr txBox="1"/>
            <p:nvPr/>
          </p:nvSpPr>
          <p:spPr>
            <a:xfrm>
              <a:off x="10035729" y="3403172"/>
              <a:ext cx="665567"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文本框 120"/>
            <p:cNvSpPr txBox="1"/>
            <p:nvPr/>
          </p:nvSpPr>
          <p:spPr>
            <a:xfrm>
              <a:off x="6483669" y="4470277"/>
              <a:ext cx="184731" cy="338554"/>
            </a:xfrm>
            <a:prstGeom prst="rect">
              <a:avLst/>
            </a:prstGeom>
            <a:noFill/>
          </p:spPr>
          <p:txBody>
            <a:bodyPr wrap="none" rtlCol="0">
              <a:spAutoFit/>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0" name="文本框 99"/>
          <p:cNvSpPr txBox="1"/>
          <p:nvPr/>
        </p:nvSpPr>
        <p:spPr bwMode="auto">
          <a:xfrm>
            <a:off x="2352020" y="4275292"/>
            <a:ext cx="1232644" cy="470280"/>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1</a:t>
            </a:r>
          </a:p>
          <a:p>
            <a:pPr algn="ctr" defTabSz="1001649"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192.168.1.0/24</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131" name="直接箭头连接符 130"/>
          <p:cNvCxnSpPr/>
          <p:nvPr/>
        </p:nvCxnSpPr>
        <p:spPr bwMode="auto">
          <a:xfrm flipV="1">
            <a:off x="2794212" y="3091791"/>
            <a:ext cx="333130" cy="535282"/>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32" name="直接箭头连接符 131"/>
          <p:cNvCxnSpPr/>
          <p:nvPr/>
        </p:nvCxnSpPr>
        <p:spPr bwMode="auto">
          <a:xfrm>
            <a:off x="3522568" y="3160928"/>
            <a:ext cx="254958" cy="414517"/>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135" name="文本框 134"/>
          <p:cNvSpPr txBox="1"/>
          <p:nvPr/>
        </p:nvSpPr>
        <p:spPr bwMode="auto">
          <a:xfrm>
            <a:off x="622964" y="5144804"/>
            <a:ext cx="5473036" cy="531835"/>
          </a:xfrm>
          <a:prstGeom prst="rect">
            <a:avLst/>
          </a:prstGeom>
          <a:noFill/>
          <a:ln w="9525">
            <a:noFill/>
            <a:miter lim="800000"/>
            <a:headEnd/>
            <a:tailEnd/>
          </a:ln>
        </p:spPr>
        <p:txBody>
          <a:bodyPr wrap="square" lIns="99980" tIns="49986" rIns="99980" bIns="49986" rtlCol="0">
            <a:spAutoFit/>
          </a:bodyPr>
          <a:lstStyle/>
          <a:p>
            <a:pPr defTabSz="1001649" eaLnBrk="0" fontAlgn="ctr" hangingPunct="0"/>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The cost of the route from R2 to 192.168.1.0/24 is 1, so the cost of the route to 192.168.1.0/24 advertised by R2 to area 0 is 1.</a:t>
            </a:r>
            <a:endParaRPr lang="en-US" altLang="zh-CN"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6" name="矩形标注 15"/>
          <p:cNvSpPr/>
          <p:nvPr/>
        </p:nvSpPr>
        <p:spPr>
          <a:xfrm>
            <a:off x="1318930" y="1925027"/>
            <a:ext cx="1692344" cy="531540"/>
          </a:xfrm>
          <a:prstGeom prst="wedgeRectCallout">
            <a:avLst>
              <a:gd name="adj1" fmla="val 50093"/>
              <a:gd name="adj2" fmla="val 9560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文本框 138"/>
          <p:cNvSpPr txBox="1"/>
          <p:nvPr/>
        </p:nvSpPr>
        <p:spPr bwMode="auto">
          <a:xfrm>
            <a:off x="1553826" y="1931488"/>
            <a:ext cx="1280734" cy="470280"/>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192.168.1.0/24 </a:t>
            </a:r>
          </a:p>
          <a:p>
            <a:pPr algn="ctr" defTabSz="1001649"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 1+1</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0" name="矩形标注 139"/>
          <p:cNvSpPr/>
          <p:nvPr/>
        </p:nvSpPr>
        <p:spPr>
          <a:xfrm>
            <a:off x="4132915" y="1925027"/>
            <a:ext cx="1692344" cy="531540"/>
          </a:xfrm>
          <a:prstGeom prst="wedgeRectCallout">
            <a:avLst>
              <a:gd name="adj1" fmla="val -34509"/>
              <a:gd name="adj2" fmla="val 18442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文本框 140"/>
          <p:cNvSpPr txBox="1"/>
          <p:nvPr/>
        </p:nvSpPr>
        <p:spPr bwMode="auto">
          <a:xfrm>
            <a:off x="4279253" y="1931488"/>
            <a:ext cx="1280734" cy="470280"/>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192.168.1.0/24 </a:t>
            </a:r>
          </a:p>
          <a:p>
            <a:pPr algn="ctr" defTabSz="1001649"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 1+1+1</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3" name="矩形标注 2"/>
          <p:cNvSpPr/>
          <p:nvPr/>
        </p:nvSpPr>
        <p:spPr>
          <a:xfrm>
            <a:off x="2233536" y="4238620"/>
            <a:ext cx="1404331" cy="613505"/>
          </a:xfrm>
          <a:prstGeom prst="wedgeRectCallout">
            <a:avLst>
              <a:gd name="adj1" fmla="val -26752"/>
              <a:gd name="adj2" fmla="val -10783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 Box 18"/>
          <p:cNvSpPr txBox="1">
            <a:spLocks noChangeArrowheads="1"/>
          </p:cNvSpPr>
          <p:nvPr/>
        </p:nvSpPr>
        <p:spPr bwMode="auto">
          <a:xfrm rot="18556963">
            <a:off x="1436735" y="3766343"/>
            <a:ext cx="760144"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 Box 18"/>
          <p:cNvSpPr txBox="1">
            <a:spLocks noChangeArrowheads="1"/>
          </p:cNvSpPr>
          <p:nvPr/>
        </p:nvSpPr>
        <p:spPr bwMode="auto">
          <a:xfrm>
            <a:off x="2358447" y="2770013"/>
            <a:ext cx="760144"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 Box 18"/>
          <p:cNvSpPr txBox="1">
            <a:spLocks noChangeArrowheads="1"/>
          </p:cNvSpPr>
          <p:nvPr/>
        </p:nvSpPr>
        <p:spPr bwMode="auto">
          <a:xfrm rot="18556963">
            <a:off x="3710701" y="3070349"/>
            <a:ext cx="760144"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767816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Route Calculation on R5</a:t>
            </a:r>
            <a:endParaRPr lang="en-US" altLang="zh-CN" dirty="0">
              <a:sym typeface="Huawei Sans" panose="020C0503030203020204" pitchFamily="34" charset="0"/>
            </a:endParaRPr>
          </a:p>
        </p:txBody>
      </p:sp>
      <p:sp>
        <p:nvSpPr>
          <p:cNvPr id="135" name="文本框 134"/>
          <p:cNvSpPr txBox="1"/>
          <p:nvPr/>
        </p:nvSpPr>
        <p:spPr bwMode="auto">
          <a:xfrm>
            <a:off x="546798" y="4695900"/>
            <a:ext cx="5549202" cy="531835"/>
          </a:xfrm>
          <a:prstGeom prst="rect">
            <a:avLst/>
          </a:prstGeom>
          <a:noFill/>
          <a:ln w="9525">
            <a:noFill/>
            <a:miter lim="800000"/>
            <a:headEnd/>
            <a:tailEnd/>
          </a:ln>
        </p:spPr>
        <p:txBody>
          <a:bodyPr wrap="square" lIns="99980" tIns="49986" rIns="99980" bIns="49986" rtlCol="0">
            <a:spAutoFit/>
          </a:bodyPr>
          <a:lstStyle/>
          <a:p>
            <a:pPr defTabSz="1001649" eaLnBrk="0" fontAlgn="ctr" hangingPunct="0"/>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The cost of the route from R3 to 192.168.1.0/24 is 3, so the cost of the route to 192.168.1.0/24 advertised by R3 to area 2 is 3.</a:t>
            </a:r>
            <a:endParaRPr lang="en-US" altLang="zh-CN"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98" name="组合 97"/>
          <p:cNvGrpSpPr/>
          <p:nvPr/>
        </p:nvGrpSpPr>
        <p:grpSpPr>
          <a:xfrm>
            <a:off x="774508" y="2134848"/>
            <a:ext cx="5175627" cy="2230483"/>
            <a:chOff x="6483669" y="2578348"/>
            <a:chExt cx="5175627" cy="2230483"/>
          </a:xfrm>
        </p:grpSpPr>
        <p:pic>
          <p:nvPicPr>
            <p:cNvPr id="101" name="图片 10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759932" y="3628543"/>
              <a:ext cx="540000" cy="442800"/>
            </a:xfrm>
            <a:prstGeom prst="rect">
              <a:avLst/>
            </a:prstGeom>
          </p:spPr>
        </p:pic>
        <p:sp>
          <p:nvSpPr>
            <p:cNvPr id="105" name="Oval 6"/>
            <p:cNvSpPr>
              <a:spLocks noChangeArrowheads="1"/>
            </p:cNvSpPr>
            <p:nvPr/>
          </p:nvSpPr>
          <p:spPr bwMode="auto">
            <a:xfrm>
              <a:off x="7969886" y="2578348"/>
              <a:ext cx="1805542" cy="153890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Oval 6"/>
            <p:cNvSpPr>
              <a:spLocks noChangeArrowheads="1"/>
            </p:cNvSpPr>
            <p:nvPr/>
          </p:nvSpPr>
          <p:spPr bwMode="auto">
            <a:xfrm>
              <a:off x="9721902" y="3276862"/>
              <a:ext cx="1937394" cy="113965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7" name="图片 10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676401" y="3628543"/>
              <a:ext cx="540000" cy="442800"/>
            </a:xfrm>
            <a:prstGeom prst="rect">
              <a:avLst/>
            </a:prstGeom>
          </p:spPr>
        </p:pic>
        <p:pic>
          <p:nvPicPr>
            <p:cNvPr id="108" name="图片 10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562201" y="3628543"/>
              <a:ext cx="540000" cy="442800"/>
            </a:xfrm>
            <a:prstGeom prst="rect">
              <a:avLst/>
            </a:prstGeom>
          </p:spPr>
        </p:pic>
        <p:cxnSp>
          <p:nvCxnSpPr>
            <p:cNvPr id="113" name="直接连接符 112"/>
            <p:cNvCxnSpPr>
              <a:stCxn id="107" idx="3"/>
              <a:endCxn id="116" idx="0"/>
            </p:cNvCxnSpPr>
            <p:nvPr/>
          </p:nvCxnSpPr>
          <p:spPr>
            <a:xfrm flipV="1">
              <a:off x="8216401" y="2834062"/>
              <a:ext cx="672900" cy="1015881"/>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116" idx="0"/>
              <a:endCxn id="108" idx="1"/>
            </p:cNvCxnSpPr>
            <p:nvPr/>
          </p:nvCxnSpPr>
          <p:spPr>
            <a:xfrm>
              <a:off x="8889301" y="2834062"/>
              <a:ext cx="672900" cy="1015881"/>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108" idx="3"/>
            </p:cNvCxnSpPr>
            <p:nvPr/>
          </p:nvCxnSpPr>
          <p:spPr>
            <a:xfrm>
              <a:off x="10102201" y="3849943"/>
              <a:ext cx="66048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pic>
          <p:nvPicPr>
            <p:cNvPr id="116" name="图片 11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619301" y="2834062"/>
              <a:ext cx="540000" cy="442800"/>
            </a:xfrm>
            <a:prstGeom prst="rect">
              <a:avLst/>
            </a:prstGeom>
          </p:spPr>
        </p:pic>
        <p:sp>
          <p:nvSpPr>
            <p:cNvPr id="117" name="文本框 116"/>
            <p:cNvSpPr txBox="1"/>
            <p:nvPr/>
          </p:nvSpPr>
          <p:spPr>
            <a:xfrm>
              <a:off x="8515641" y="3710949"/>
              <a:ext cx="665567"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8" name="组合 117"/>
            <p:cNvGrpSpPr/>
            <p:nvPr/>
          </p:nvGrpSpPr>
          <p:grpSpPr>
            <a:xfrm>
              <a:off x="6577837" y="3249982"/>
              <a:ext cx="4637747" cy="1063937"/>
              <a:chOff x="6612049" y="2127603"/>
              <a:chExt cx="4637747" cy="1063937"/>
            </a:xfrm>
          </p:grpSpPr>
          <p:sp>
            <p:nvSpPr>
              <p:cNvPr id="126" name="Text Box 18"/>
              <p:cNvSpPr txBox="1">
                <a:spLocks noChangeArrowheads="1"/>
              </p:cNvSpPr>
              <p:nvPr/>
            </p:nvSpPr>
            <p:spPr bwMode="auto">
              <a:xfrm>
                <a:off x="7798170" y="2897561"/>
                <a:ext cx="365806"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Text Box 18"/>
              <p:cNvSpPr txBox="1">
                <a:spLocks noChangeArrowheads="1"/>
              </p:cNvSpPr>
              <p:nvPr/>
            </p:nvSpPr>
            <p:spPr bwMode="auto">
              <a:xfrm>
                <a:off x="9382456" y="2914541"/>
                <a:ext cx="365806"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Text Box 18"/>
              <p:cNvSpPr txBox="1">
                <a:spLocks noChangeArrowheads="1"/>
              </p:cNvSpPr>
              <p:nvPr/>
            </p:nvSpPr>
            <p:spPr bwMode="auto">
              <a:xfrm>
                <a:off x="10883990" y="2897561"/>
                <a:ext cx="365806"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Text Box 18"/>
              <p:cNvSpPr txBox="1">
                <a:spLocks noChangeArrowheads="1"/>
              </p:cNvSpPr>
              <p:nvPr/>
            </p:nvSpPr>
            <p:spPr bwMode="auto">
              <a:xfrm>
                <a:off x="8734711" y="2127603"/>
                <a:ext cx="365806"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Text Box 18"/>
              <p:cNvSpPr txBox="1">
                <a:spLocks noChangeArrowheads="1"/>
              </p:cNvSpPr>
              <p:nvPr/>
            </p:nvSpPr>
            <p:spPr bwMode="auto">
              <a:xfrm>
                <a:off x="6612049" y="2897561"/>
                <a:ext cx="365806"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0" name="文本框 119"/>
            <p:cNvSpPr txBox="1"/>
            <p:nvPr/>
          </p:nvSpPr>
          <p:spPr>
            <a:xfrm>
              <a:off x="9772628" y="3267202"/>
              <a:ext cx="665567"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文本框 120"/>
            <p:cNvSpPr txBox="1"/>
            <p:nvPr/>
          </p:nvSpPr>
          <p:spPr>
            <a:xfrm>
              <a:off x="6483669" y="4470277"/>
              <a:ext cx="184731" cy="338554"/>
            </a:xfrm>
            <a:prstGeom prst="rect">
              <a:avLst/>
            </a:prstGeom>
            <a:noFill/>
          </p:spPr>
          <p:txBody>
            <a:bodyPr wrap="none" rtlCol="0">
              <a:spAutoFit/>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490278" y="3628543"/>
              <a:ext cx="540000" cy="442800"/>
            </a:xfrm>
            <a:prstGeom prst="rect">
              <a:avLst/>
            </a:prstGeom>
          </p:spPr>
        </p:pic>
        <p:cxnSp>
          <p:nvCxnSpPr>
            <p:cNvPr id="47" name="直接连接符 46"/>
            <p:cNvCxnSpPr>
              <a:stCxn id="45" idx="3"/>
              <a:endCxn id="107" idx="1"/>
            </p:cNvCxnSpPr>
            <p:nvPr/>
          </p:nvCxnSpPr>
          <p:spPr>
            <a:xfrm>
              <a:off x="7030278" y="3849943"/>
              <a:ext cx="646123"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4257791" y="1679535"/>
            <a:ext cx="1692344" cy="531540"/>
            <a:chOff x="3353300" y="2072694"/>
            <a:chExt cx="1692344" cy="531540"/>
          </a:xfrm>
        </p:grpSpPr>
        <p:sp>
          <p:nvSpPr>
            <p:cNvPr id="140" name="矩形标注 139"/>
            <p:cNvSpPr/>
            <p:nvPr/>
          </p:nvSpPr>
          <p:spPr>
            <a:xfrm>
              <a:off x="3353300" y="2072694"/>
              <a:ext cx="1692344" cy="531540"/>
            </a:xfrm>
            <a:prstGeom prst="wedgeRectCallout">
              <a:avLst>
                <a:gd name="adj1" fmla="val 17355"/>
                <a:gd name="adj2" fmla="val 21420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文本框 140"/>
            <p:cNvSpPr txBox="1"/>
            <p:nvPr/>
          </p:nvSpPr>
          <p:spPr bwMode="auto">
            <a:xfrm>
              <a:off x="3619481" y="2103531"/>
              <a:ext cx="1280734" cy="470280"/>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192.168.1.0/24 </a:t>
              </a:r>
            </a:p>
            <a:p>
              <a:pPr algn="ctr" defTabSz="1001649"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=1+3</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40" name="文本框 39"/>
          <p:cNvSpPr txBox="1"/>
          <p:nvPr/>
        </p:nvSpPr>
        <p:spPr>
          <a:xfrm>
            <a:off x="6096001" y="1679534"/>
            <a:ext cx="5649912" cy="312428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defPPr>
              <a:defRPr lang="en-US"/>
            </a:defPPr>
            <a:lvl1pPr marL="177800" indent="-177800" algn="just" fontAlgn="auto">
              <a:lnSpc>
                <a:spcPts val="2600"/>
              </a:lnSpc>
              <a:spcBef>
                <a:spcPts val="0"/>
              </a:spcBef>
              <a:spcAft>
                <a:spcPts val="600"/>
              </a:spcAft>
              <a:buFont typeface="Arial" panose="020B0604020202020204" pitchFamily="34" charset="0"/>
              <a:buChar char="•"/>
              <a:defRPr sz="1600">
                <a:solidFill>
                  <a:prstClr val="black"/>
                </a:solidFill>
              </a:defRPr>
            </a:lvl1pPr>
          </a:lstStyle>
          <a:p>
            <a:pPr marL="342900" indent="-342900" algn="l" fontAlgn="ctr">
              <a:lnSpc>
                <a:spcPct val="150000"/>
              </a:lnSpc>
              <a:buFont typeface="+mj-lt"/>
              <a:buAutoNum type="arabicPeriod"/>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R3 functions as an ABR. It calculates the route to 192.168.1.0/24 based on the Network-Summary-LSA flooded in area 0, and reinjects the Network-Summary-LSA to area 2. The Network-Summary-LSA contains the cost (value 3) of the route to the network segment.</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algn="l" fontAlgn="ctr">
              <a:lnSpc>
                <a:spcPct val="150000"/>
              </a:lnSpc>
              <a:buFont typeface="+mj-lt"/>
              <a:buAutoNum type="arabicPeriod"/>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Through SPF calculation, the cost of the route from R5 to R3 is 1, so the cost of the route from R5 to 192.168.1.0/24 is 4.</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Oval 6"/>
          <p:cNvSpPr>
            <a:spLocks noChangeArrowheads="1"/>
          </p:cNvSpPr>
          <p:nvPr/>
        </p:nvSpPr>
        <p:spPr bwMode="auto">
          <a:xfrm>
            <a:off x="546797" y="2960370"/>
            <a:ext cx="1533946" cy="1041906"/>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a:xfrm>
            <a:off x="1282302" y="3358060"/>
            <a:ext cx="665567"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直接箭头连接符 51"/>
          <p:cNvCxnSpPr/>
          <p:nvPr/>
        </p:nvCxnSpPr>
        <p:spPr bwMode="auto">
          <a:xfrm>
            <a:off x="4201195" y="3730328"/>
            <a:ext cx="849576" cy="0"/>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35" name="Text Box 18"/>
          <p:cNvSpPr txBox="1">
            <a:spLocks noChangeArrowheads="1"/>
          </p:cNvSpPr>
          <p:nvPr/>
        </p:nvSpPr>
        <p:spPr bwMode="auto">
          <a:xfrm rot="18583566">
            <a:off x="4630532" y="2950770"/>
            <a:ext cx="760144"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a:xfrm>
            <a:off x="3349324" y="4202004"/>
            <a:ext cx="1887055" cy="461665"/>
          </a:xfrm>
          <a:prstGeom prst="rect">
            <a:avLst/>
          </a:prstGeom>
          <a:noFill/>
        </p:spPr>
        <p:txBody>
          <a:bodyPr wrap="none" rtlCol="0">
            <a:spAutoFit/>
          </a:bodyPr>
          <a:lstStyle/>
          <a:p>
            <a:pPr fontAlgn="ct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Network-Summary-LSA</a:t>
            </a:r>
          </a:p>
          <a:p>
            <a:pPr fontAlgn="ct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192.168.1.0/24  Cost = 3</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8" name="直接连接符 37"/>
          <p:cNvCxnSpPr/>
          <p:nvPr/>
        </p:nvCxnSpPr>
        <p:spPr>
          <a:xfrm>
            <a:off x="4593128" y="3703223"/>
            <a:ext cx="0" cy="508220"/>
          </a:xfrm>
          <a:prstGeom prst="line">
            <a:avLst/>
          </a:prstGeom>
          <a:ln>
            <a:solidFill>
              <a:srgbClr val="EC706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36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mtClean="0">
                <a:sym typeface="Huawei Sans" panose="020C0503030203020204" pitchFamily="34" charset="0"/>
              </a:rPr>
              <a:t>Upon completion of this course, you will be able to:</a:t>
            </a:r>
            <a:endParaRPr lang="en-US" altLang="zh-CN" smtClean="0">
              <a:sym typeface="Huawei Sans" panose="020C0503030203020204" pitchFamily="34" charset="0"/>
            </a:endParaRPr>
          </a:p>
          <a:p>
            <a:pPr lvl="1"/>
            <a:r>
              <a:rPr lang="en-US" smtClean="0">
                <a:sym typeface="Huawei Sans" panose="020C0503030203020204" pitchFamily="34" charset="0"/>
              </a:rPr>
              <a:t>Explain functions of key fields in link-state advertisements (LSAs).</a:t>
            </a:r>
            <a:endParaRPr lang="en-US" altLang="zh-CN" smtClean="0">
              <a:sym typeface="Huawei Sans" panose="020C0503030203020204" pitchFamily="34" charset="0"/>
            </a:endParaRPr>
          </a:p>
          <a:p>
            <a:pPr lvl="1"/>
            <a:r>
              <a:rPr lang="en-US" smtClean="0">
                <a:sym typeface="Huawei Sans" panose="020C0503030203020204" pitchFamily="34" charset="0"/>
              </a:rPr>
              <a:t>Describe common LSA types and functions.</a:t>
            </a:r>
            <a:endParaRPr lang="en-US" altLang="zh-CN" smtClean="0">
              <a:sym typeface="Huawei Sans" panose="020C0503030203020204" pitchFamily="34" charset="0"/>
            </a:endParaRPr>
          </a:p>
          <a:p>
            <a:pPr lvl="1"/>
            <a:r>
              <a:rPr lang="en-US" smtClean="0">
                <a:sym typeface="Huawei Sans" panose="020C0503030203020204" pitchFamily="34" charset="0"/>
              </a:rPr>
              <a:t>Illustrate the SPF algorithm.</a:t>
            </a:r>
            <a:endParaRPr lang="en-US" altLang="zh-CN" smtClean="0">
              <a:sym typeface="Huawei Sans" panose="020C0503030203020204" pitchFamily="34" charset="0"/>
            </a:endParaRPr>
          </a:p>
          <a:p>
            <a:pPr lvl="1"/>
            <a:r>
              <a:rPr lang="en-US" smtClean="0">
                <a:sym typeface="Huawei Sans" panose="020C0503030203020204" pitchFamily="34" charset="0"/>
              </a:rPr>
              <a:t>Describe the principles for calculating intra-area and inter-area OSPF routes.</a:t>
            </a:r>
            <a:endParaRPr lang="en-US" altLang="zh-CN" smtClean="0">
              <a:sym typeface="Huawei Sans" panose="020C0503030203020204" pitchFamily="34" charset="0"/>
            </a:endParaRPr>
          </a:p>
          <a:p>
            <a:pPr lvl="1"/>
            <a:r>
              <a:rPr lang="en-US" smtClean="0">
                <a:sym typeface="Huawei Sans" panose="020C0503030203020204" pitchFamily="34" charset="0"/>
              </a:rPr>
              <a:t>Describe the loop prevention mechanism of OSPF inter-area routes.</a:t>
            </a:r>
            <a:endParaRPr lang="en-US" altLang="zh-CN" smtClean="0">
              <a:sym typeface="Huawei Sans" panose="020C0503030203020204" pitchFamily="34" charset="0"/>
            </a:endParaRPr>
          </a:p>
          <a:p>
            <a:pPr lvl="1"/>
            <a:r>
              <a:rPr lang="en-US" smtClean="0">
                <a:sym typeface="Huawei Sans" panose="020C0503030203020204" pitchFamily="34" charset="0"/>
              </a:rPr>
              <a:t>Describe the principles </a:t>
            </a:r>
            <a:r>
              <a:rPr lang="en-US" altLang="zh-CN" smtClean="0">
                <a:sym typeface="Huawei Sans" panose="020C0503030203020204" pitchFamily="34" charset="0"/>
              </a:rPr>
              <a:t>for calculating</a:t>
            </a:r>
            <a:r>
              <a:rPr lang="en-US" smtClean="0">
                <a:sym typeface="Huawei Sans" panose="020C0503030203020204" pitchFamily="34" charset="0"/>
              </a:rPr>
              <a:t> OSPF external routes.</a:t>
            </a:r>
            <a:endParaRPr lang="en-US" altLang="zh-CN" smtClean="0">
              <a:sym typeface="Huawei Sans" panose="020C0503030203020204" pitchFamily="34" charset="0"/>
            </a:endParaRPr>
          </a:p>
          <a:p>
            <a:endParaRPr lang="en-US" altLang="zh-CN" smtClean="0">
              <a:sym typeface="Huawei Sans" panose="020C0503030203020204" pitchFamily="34" charset="0"/>
            </a:endParaRPr>
          </a:p>
          <a:p>
            <a:endParaRPr lang="en-US" altLang="zh-CN" smtClean="0">
              <a:sym typeface="Huawei Sans" panose="020C0503030203020204" pitchFamily="34" charset="0"/>
            </a:endParaRP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116573320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bwMode="auto">
          <a:xfrm>
            <a:off x="6480760" y="1701746"/>
            <a:ext cx="4328265" cy="3754874"/>
          </a:xfrm>
          <a:prstGeom prst="rect">
            <a:avLst/>
          </a:prstGeom>
          <a:solidFill>
            <a:srgbClr val="F4FBFE"/>
          </a:solidFill>
          <a:ln>
            <a:solidFill>
              <a:srgbClr val="99DFF9"/>
            </a:solidFill>
          </a:ln>
        </p:spPr>
        <p:txBody>
          <a:bodyPr wrap="square" rtlCol="0">
            <a:spAutoFit/>
          </a:bodyPr>
          <a:lstStyle/>
          <a:p>
            <a:pPr fontAlgn="ct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Check the routing tables on R1, R3, and R5.</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sym typeface="Huawei Sans" panose="020C0503030203020204" pitchFamily="34" charset="0"/>
              </a:rPr>
              <a:t>Inter-Area Route Calculation Result Verification</a:t>
            </a:r>
            <a:endParaRPr lang="en-US" altLang="zh-CN" dirty="0">
              <a:sym typeface="Huawei Sans" panose="020C0503030203020204" pitchFamily="34" charset="0"/>
            </a:endParaRPr>
          </a:p>
        </p:txBody>
      </p:sp>
      <p:grpSp>
        <p:nvGrpSpPr>
          <p:cNvPr id="98" name="组合 97"/>
          <p:cNvGrpSpPr/>
          <p:nvPr/>
        </p:nvGrpSpPr>
        <p:grpSpPr>
          <a:xfrm>
            <a:off x="819655" y="2446703"/>
            <a:ext cx="5175627" cy="2230483"/>
            <a:chOff x="6483669" y="2578348"/>
            <a:chExt cx="5175627" cy="2230483"/>
          </a:xfrm>
        </p:grpSpPr>
        <p:pic>
          <p:nvPicPr>
            <p:cNvPr id="101" name="图片 10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759932" y="3628543"/>
              <a:ext cx="540000" cy="442800"/>
            </a:xfrm>
            <a:prstGeom prst="rect">
              <a:avLst/>
            </a:prstGeom>
          </p:spPr>
        </p:pic>
        <p:sp>
          <p:nvSpPr>
            <p:cNvPr id="105" name="Oval 6"/>
            <p:cNvSpPr>
              <a:spLocks noChangeArrowheads="1"/>
            </p:cNvSpPr>
            <p:nvPr/>
          </p:nvSpPr>
          <p:spPr bwMode="auto">
            <a:xfrm>
              <a:off x="7969886" y="2578348"/>
              <a:ext cx="1805542" cy="153890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Oval 6"/>
            <p:cNvSpPr>
              <a:spLocks noChangeArrowheads="1"/>
            </p:cNvSpPr>
            <p:nvPr/>
          </p:nvSpPr>
          <p:spPr bwMode="auto">
            <a:xfrm>
              <a:off x="9721902" y="3276862"/>
              <a:ext cx="1937394" cy="113965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7" name="图片 10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676401" y="3628543"/>
              <a:ext cx="540000" cy="442800"/>
            </a:xfrm>
            <a:prstGeom prst="rect">
              <a:avLst/>
            </a:prstGeom>
          </p:spPr>
        </p:pic>
        <p:pic>
          <p:nvPicPr>
            <p:cNvPr id="108" name="图片 10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562201" y="3628543"/>
              <a:ext cx="540000" cy="442800"/>
            </a:xfrm>
            <a:prstGeom prst="rect">
              <a:avLst/>
            </a:prstGeom>
          </p:spPr>
        </p:pic>
        <p:cxnSp>
          <p:nvCxnSpPr>
            <p:cNvPr id="113" name="直接连接符 112"/>
            <p:cNvCxnSpPr>
              <a:stCxn id="107" idx="3"/>
              <a:endCxn id="116" idx="0"/>
            </p:cNvCxnSpPr>
            <p:nvPr/>
          </p:nvCxnSpPr>
          <p:spPr>
            <a:xfrm flipV="1">
              <a:off x="8216401" y="2834062"/>
              <a:ext cx="672900" cy="1015881"/>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116" idx="0"/>
              <a:endCxn id="108" idx="1"/>
            </p:cNvCxnSpPr>
            <p:nvPr/>
          </p:nvCxnSpPr>
          <p:spPr>
            <a:xfrm>
              <a:off x="8889301" y="2834062"/>
              <a:ext cx="672900" cy="1015881"/>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108" idx="3"/>
            </p:cNvCxnSpPr>
            <p:nvPr/>
          </p:nvCxnSpPr>
          <p:spPr>
            <a:xfrm>
              <a:off x="10102201" y="3849943"/>
              <a:ext cx="66048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pic>
          <p:nvPicPr>
            <p:cNvPr id="116" name="图片 11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619301" y="2834062"/>
              <a:ext cx="540000" cy="442800"/>
            </a:xfrm>
            <a:prstGeom prst="rect">
              <a:avLst/>
            </a:prstGeom>
          </p:spPr>
        </p:pic>
        <p:sp>
          <p:nvSpPr>
            <p:cNvPr id="117" name="文本框 116"/>
            <p:cNvSpPr txBox="1"/>
            <p:nvPr/>
          </p:nvSpPr>
          <p:spPr>
            <a:xfrm>
              <a:off x="8515641" y="3710949"/>
              <a:ext cx="665567"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8" name="组合 117"/>
            <p:cNvGrpSpPr/>
            <p:nvPr/>
          </p:nvGrpSpPr>
          <p:grpSpPr>
            <a:xfrm>
              <a:off x="6577837" y="3249982"/>
              <a:ext cx="4637747" cy="1046957"/>
              <a:chOff x="6612049" y="2127603"/>
              <a:chExt cx="4637747" cy="1046957"/>
            </a:xfrm>
          </p:grpSpPr>
          <p:sp>
            <p:nvSpPr>
              <p:cNvPr id="126" name="Text Box 18"/>
              <p:cNvSpPr txBox="1">
                <a:spLocks noChangeArrowheads="1"/>
              </p:cNvSpPr>
              <p:nvPr/>
            </p:nvSpPr>
            <p:spPr bwMode="auto">
              <a:xfrm>
                <a:off x="7798170" y="2897561"/>
                <a:ext cx="365806"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Text Box 18"/>
              <p:cNvSpPr txBox="1">
                <a:spLocks noChangeArrowheads="1"/>
              </p:cNvSpPr>
              <p:nvPr/>
            </p:nvSpPr>
            <p:spPr bwMode="auto">
              <a:xfrm>
                <a:off x="9684455" y="2897561"/>
                <a:ext cx="365806"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Text Box 18"/>
              <p:cNvSpPr txBox="1">
                <a:spLocks noChangeArrowheads="1"/>
              </p:cNvSpPr>
              <p:nvPr/>
            </p:nvSpPr>
            <p:spPr bwMode="auto">
              <a:xfrm>
                <a:off x="10883990" y="2897561"/>
                <a:ext cx="365806"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Text Box 18"/>
              <p:cNvSpPr txBox="1">
                <a:spLocks noChangeArrowheads="1"/>
              </p:cNvSpPr>
              <p:nvPr/>
            </p:nvSpPr>
            <p:spPr bwMode="auto">
              <a:xfrm>
                <a:off x="8734711" y="2127603"/>
                <a:ext cx="365806"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Text Box 18"/>
              <p:cNvSpPr txBox="1">
                <a:spLocks noChangeArrowheads="1"/>
              </p:cNvSpPr>
              <p:nvPr/>
            </p:nvSpPr>
            <p:spPr bwMode="auto">
              <a:xfrm>
                <a:off x="6612049" y="2897561"/>
                <a:ext cx="365806"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0" name="文本框 119"/>
            <p:cNvSpPr txBox="1"/>
            <p:nvPr/>
          </p:nvSpPr>
          <p:spPr>
            <a:xfrm>
              <a:off x="10058781" y="3866051"/>
              <a:ext cx="665567"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文本框 120"/>
            <p:cNvSpPr txBox="1"/>
            <p:nvPr/>
          </p:nvSpPr>
          <p:spPr>
            <a:xfrm>
              <a:off x="6483669" y="4470277"/>
              <a:ext cx="184731" cy="338554"/>
            </a:xfrm>
            <a:prstGeom prst="rect">
              <a:avLst/>
            </a:prstGeom>
            <a:noFill/>
          </p:spPr>
          <p:txBody>
            <a:bodyPr wrap="none" rtlCol="0">
              <a:spAutoFit/>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490278" y="3628543"/>
              <a:ext cx="540000" cy="442800"/>
            </a:xfrm>
            <a:prstGeom prst="rect">
              <a:avLst/>
            </a:prstGeom>
          </p:spPr>
        </p:pic>
        <p:cxnSp>
          <p:nvCxnSpPr>
            <p:cNvPr id="47" name="直接连接符 46"/>
            <p:cNvCxnSpPr>
              <a:stCxn id="45" idx="3"/>
              <a:endCxn id="107" idx="1"/>
            </p:cNvCxnSpPr>
            <p:nvPr/>
          </p:nvCxnSpPr>
          <p:spPr>
            <a:xfrm>
              <a:off x="7030278" y="3849943"/>
              <a:ext cx="646123"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grpSp>
      <p:sp>
        <p:nvSpPr>
          <p:cNvPr id="43" name="Oval 6"/>
          <p:cNvSpPr>
            <a:spLocks noChangeArrowheads="1"/>
          </p:cNvSpPr>
          <p:nvPr/>
        </p:nvSpPr>
        <p:spPr bwMode="auto">
          <a:xfrm>
            <a:off x="591944" y="3272225"/>
            <a:ext cx="1533946" cy="1041906"/>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a:xfrm>
            <a:off x="1327449" y="3669915"/>
            <a:ext cx="665567"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p:cNvSpPr/>
          <p:nvPr/>
        </p:nvSpPr>
        <p:spPr bwMode="auto">
          <a:xfrm>
            <a:off x="6579384" y="1976033"/>
            <a:ext cx="4097936" cy="738664"/>
          </a:xfrm>
          <a:prstGeom prst="rect">
            <a:avLst/>
          </a:prstGeom>
          <a:solidFill>
            <a:srgbClr val="F4FBFE"/>
          </a:solidFill>
          <a:ln>
            <a:solidFill>
              <a:srgbClr val="99DFF9"/>
            </a:solidFill>
          </a:ln>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&lt;R1&gt;display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ip</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routing-table </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Destination/Mask    Proto   Pre  Cost      </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192.168.1.0/24   OSPF   10    2       </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auto">
          <a:xfrm>
            <a:off x="6579384" y="3065000"/>
            <a:ext cx="4097936" cy="738664"/>
          </a:xfrm>
          <a:prstGeom prst="rect">
            <a:avLst/>
          </a:prstGeom>
          <a:solidFill>
            <a:srgbClr val="F4FBFE"/>
          </a:solidFill>
          <a:ln>
            <a:solidFill>
              <a:srgbClr val="99DFF9"/>
            </a:solidFill>
          </a:ln>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&lt;R3&gt;display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ip</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routing-table </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Destination/Mask    Proto   Pre  Cost      </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192.168.1.0/24   OSPF   10    3       </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矩形 40"/>
          <p:cNvSpPr/>
          <p:nvPr/>
        </p:nvSpPr>
        <p:spPr bwMode="auto">
          <a:xfrm>
            <a:off x="6579384" y="4153966"/>
            <a:ext cx="4097936" cy="738664"/>
          </a:xfrm>
          <a:prstGeom prst="rect">
            <a:avLst/>
          </a:prstGeom>
          <a:solidFill>
            <a:srgbClr val="F4FBFE"/>
          </a:solidFill>
          <a:ln>
            <a:solidFill>
              <a:srgbClr val="99DFF9"/>
            </a:solidFill>
          </a:ln>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&lt;R5&gt;display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ip</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routing-table </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Destination/Mask    Proto   Pre  Cost      </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192.168.1.0/24   OSPF   10    4       </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615611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solidFill>
                  <a:schemeClr val="bg1">
                    <a:lumMod val="50000"/>
                  </a:schemeClr>
                </a:solidFill>
                <a:sym typeface="Huawei Sans" panose="020C0503030203020204" pitchFamily="34" charset="0"/>
              </a:rPr>
              <a:t>Intra-Area Route Calculation</a:t>
            </a:r>
            <a:endParaRPr lang="en-US" altLang="zh-CN" dirty="0" smtClean="0">
              <a:solidFill>
                <a:schemeClr val="bg1">
                  <a:lumMod val="50000"/>
                </a:schemeClr>
              </a:solidFill>
              <a:sym typeface="Huawei Sans" panose="020C0503030203020204" pitchFamily="34" charset="0"/>
            </a:endParaRPr>
          </a:p>
          <a:p>
            <a:r>
              <a:rPr lang="en-US" b="1" dirty="0" smtClean="0">
                <a:sym typeface="Huawei Sans" panose="020C0503030203020204" pitchFamily="34" charset="0"/>
              </a:rPr>
              <a:t>Inter-Area Route Calculation</a:t>
            </a:r>
            <a:endParaRPr lang="en-US" altLang="zh-CN" b="1" dirty="0" smtClean="0">
              <a:sym typeface="Huawei Sans" panose="020C0503030203020204" pitchFamily="34" charset="0"/>
            </a:endParaRPr>
          </a:p>
          <a:p>
            <a:pPr lvl="1"/>
            <a:r>
              <a:rPr lang="en-US" dirty="0" smtClean="0">
                <a:solidFill>
                  <a:schemeClr val="bg1">
                    <a:lumMod val="50000"/>
                  </a:schemeClr>
                </a:solidFill>
                <a:sym typeface="Huawei Sans" panose="020C0503030203020204" pitchFamily="34" charset="0"/>
              </a:rPr>
              <a:t>Inter-Area Route Calculation Process</a:t>
            </a:r>
          </a:p>
          <a:p>
            <a:pPr lvl="1">
              <a:buFont typeface="微软雅黑" panose="020B0503020204020204" pitchFamily="34" charset="-122"/>
              <a:buChar char="▪"/>
            </a:pPr>
            <a:r>
              <a:rPr lang="en-US" b="1" dirty="0" smtClean="0">
                <a:sym typeface="Huawei Sans" panose="020C0503030203020204" pitchFamily="34" charset="0"/>
              </a:rPr>
              <a:t>Inter-</a:t>
            </a:r>
            <a:r>
              <a:rPr lang="en-US" altLang="zh-CN" b="1" dirty="0" smtClean="0">
                <a:sym typeface="Huawei Sans" panose="020C0503030203020204" pitchFamily="34" charset="0"/>
              </a:rPr>
              <a:t>A</a:t>
            </a:r>
            <a:r>
              <a:rPr lang="en-US" b="1" dirty="0" smtClean="0">
                <a:sym typeface="Huawei Sans" panose="020C0503030203020204" pitchFamily="34" charset="0"/>
              </a:rPr>
              <a:t>rea Routing Loop Prevention Mechanism</a:t>
            </a:r>
          </a:p>
          <a:p>
            <a:pPr lvl="1"/>
            <a:r>
              <a:rPr lang="en-US" dirty="0" smtClean="0">
                <a:solidFill>
                  <a:schemeClr val="bg1">
                    <a:lumMod val="50000"/>
                  </a:schemeClr>
                </a:solidFill>
                <a:sym typeface="Huawei Sans" panose="020C0503030203020204" pitchFamily="34" charset="0"/>
              </a:rPr>
              <a:t>Functions and Configurations of Virtual Links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External Route Calculation</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226147814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sym typeface="Huawei Sans" panose="020C0503030203020204" pitchFamily="34" charset="0"/>
              </a:rPr>
              <a:t>Inter-Area Routing Loops</a:t>
            </a:r>
            <a:endParaRPr lang="en-US" dirty="0">
              <a:sym typeface="Huawei Sans" panose="020C0503030203020204" pitchFamily="34" charset="0"/>
            </a:endParaRPr>
          </a:p>
        </p:txBody>
      </p:sp>
      <p:sp>
        <p:nvSpPr>
          <p:cNvPr id="4" name="文本占位符 3"/>
          <p:cNvSpPr>
            <a:spLocks noGrp="1"/>
          </p:cNvSpPr>
          <p:nvPr>
            <p:ph type="body" sz="quarter" idx="4294967295"/>
          </p:nvPr>
        </p:nvSpPr>
        <p:spPr>
          <a:xfrm>
            <a:off x="6981012" y="2246313"/>
            <a:ext cx="4760223" cy="2879725"/>
          </a:xfrm>
        </p:spPr>
        <p:txBody>
          <a:bodyPr/>
          <a:lstStyle/>
          <a:p>
            <a:r>
              <a:rPr lang="en-US" altLang="zh-CN" sz="1800" dirty="0"/>
              <a:t>The process of advertising OSPF inter-area routes is similar to that of advertising routes of distance-vector routing protocols.</a:t>
            </a:r>
          </a:p>
          <a:p>
            <a:r>
              <a:rPr lang="en-US" altLang="zh-CN" sz="1800" dirty="0"/>
              <a:t>OSPF also requires a loop prevention mechanism for inter-area route advertisement.</a:t>
            </a:r>
          </a:p>
          <a:p>
            <a:endParaRPr lang="zh-CN" altLang="en-US" sz="1800" dirty="0"/>
          </a:p>
        </p:txBody>
      </p:sp>
      <p:sp>
        <p:nvSpPr>
          <p:cNvPr id="13" name="Oval 6"/>
          <p:cNvSpPr>
            <a:spLocks noChangeArrowheads="1"/>
          </p:cNvSpPr>
          <p:nvPr/>
        </p:nvSpPr>
        <p:spPr bwMode="auto">
          <a:xfrm>
            <a:off x="2309854" y="1976567"/>
            <a:ext cx="2565417" cy="1642605"/>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Oval 6"/>
          <p:cNvSpPr>
            <a:spLocks noChangeArrowheads="1"/>
          </p:cNvSpPr>
          <p:nvPr/>
        </p:nvSpPr>
        <p:spPr bwMode="auto">
          <a:xfrm>
            <a:off x="2435976" y="4773153"/>
            <a:ext cx="2516040" cy="1283182"/>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Oval 6"/>
          <p:cNvSpPr>
            <a:spLocks noChangeArrowheads="1"/>
          </p:cNvSpPr>
          <p:nvPr/>
        </p:nvSpPr>
        <p:spPr bwMode="auto">
          <a:xfrm rot="5400000">
            <a:off x="4157282" y="3483628"/>
            <a:ext cx="1946510" cy="1296237"/>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Oval 6"/>
          <p:cNvSpPr>
            <a:spLocks noChangeArrowheads="1"/>
          </p:cNvSpPr>
          <p:nvPr/>
        </p:nvSpPr>
        <p:spPr bwMode="auto">
          <a:xfrm rot="5400000">
            <a:off x="1128502" y="3465231"/>
            <a:ext cx="1946510" cy="1374005"/>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p:cNvSpPr txBox="1"/>
          <p:nvPr/>
        </p:nvSpPr>
        <p:spPr>
          <a:xfrm>
            <a:off x="3297295" y="3092792"/>
            <a:ext cx="625492" cy="261610"/>
          </a:xfrm>
          <a:prstGeom prst="rect">
            <a:avLst/>
          </a:prstGeom>
          <a:noFill/>
        </p:spPr>
        <p:txBody>
          <a:bodyPr wrap="none" rtlCol="0">
            <a:spAutoFit/>
          </a:body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1" name="图片 2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193335" y="2925135"/>
            <a:ext cx="540001" cy="442800"/>
          </a:xfrm>
          <a:prstGeom prst="rect">
            <a:avLst/>
          </a:prstGeom>
        </p:spPr>
      </p:pic>
      <p:pic>
        <p:nvPicPr>
          <p:cNvPr id="22" name="图片 2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584029" y="2925135"/>
            <a:ext cx="540001" cy="442800"/>
          </a:xfrm>
          <a:prstGeom prst="rect">
            <a:avLst/>
          </a:prstGeom>
        </p:spPr>
      </p:pic>
      <p:pic>
        <p:nvPicPr>
          <p:cNvPr id="23" name="图片 2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590318" y="4847277"/>
            <a:ext cx="540001" cy="442800"/>
          </a:xfrm>
          <a:prstGeom prst="rect">
            <a:avLst/>
          </a:prstGeom>
        </p:spPr>
      </p:pic>
      <p:pic>
        <p:nvPicPr>
          <p:cNvPr id="24" name="图片 2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66546" y="1771154"/>
            <a:ext cx="540001" cy="442800"/>
          </a:xfrm>
          <a:prstGeom prst="rect">
            <a:avLst/>
          </a:prstGeom>
        </p:spPr>
      </p:pic>
      <p:cxnSp>
        <p:nvCxnSpPr>
          <p:cNvPr id="25" name="直接连接符 24"/>
          <p:cNvCxnSpPr>
            <a:stCxn id="21" idx="3"/>
            <a:endCxn id="24" idx="2"/>
          </p:cNvCxnSpPr>
          <p:nvPr/>
        </p:nvCxnSpPr>
        <p:spPr>
          <a:xfrm flipV="1">
            <a:off x="2733336" y="2213953"/>
            <a:ext cx="903210" cy="932581"/>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4" idx="2"/>
            <a:endCxn id="22" idx="1"/>
          </p:cNvCxnSpPr>
          <p:nvPr/>
        </p:nvCxnSpPr>
        <p:spPr>
          <a:xfrm>
            <a:off x="3636547" y="2213953"/>
            <a:ext cx="947481" cy="932581"/>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2"/>
            <a:endCxn id="23" idx="0"/>
          </p:cNvCxnSpPr>
          <p:nvPr/>
        </p:nvCxnSpPr>
        <p:spPr>
          <a:xfrm>
            <a:off x="4854029" y="3367933"/>
            <a:ext cx="6289" cy="1479343"/>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4875272" y="4320016"/>
            <a:ext cx="625492" cy="261610"/>
          </a:xfrm>
          <a:prstGeom prst="rect">
            <a:avLst/>
          </a:prstGeom>
          <a:noFill/>
        </p:spPr>
        <p:txBody>
          <a:bodyPr wrap="none" rtlCol="0">
            <a:spAutoFit/>
          </a:body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Area 2</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Text Box 18"/>
          <p:cNvSpPr txBox="1">
            <a:spLocks noChangeArrowheads="1"/>
          </p:cNvSpPr>
          <p:nvPr/>
        </p:nvSpPr>
        <p:spPr bwMode="auto">
          <a:xfrm>
            <a:off x="1915211" y="2690053"/>
            <a:ext cx="365806"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Text Box 18"/>
          <p:cNvSpPr txBox="1">
            <a:spLocks noChangeArrowheads="1"/>
          </p:cNvSpPr>
          <p:nvPr/>
        </p:nvSpPr>
        <p:spPr bwMode="auto">
          <a:xfrm>
            <a:off x="4963058" y="2685133"/>
            <a:ext cx="365806"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Text Box 18"/>
          <p:cNvSpPr txBox="1">
            <a:spLocks noChangeArrowheads="1"/>
          </p:cNvSpPr>
          <p:nvPr/>
        </p:nvSpPr>
        <p:spPr bwMode="auto">
          <a:xfrm>
            <a:off x="4692370" y="5262134"/>
            <a:ext cx="365806"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Text Box 18"/>
          <p:cNvSpPr txBox="1">
            <a:spLocks noChangeArrowheads="1"/>
          </p:cNvSpPr>
          <p:nvPr/>
        </p:nvSpPr>
        <p:spPr bwMode="auto">
          <a:xfrm>
            <a:off x="3409659" y="1487642"/>
            <a:ext cx="365806"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Text Box 18"/>
          <p:cNvSpPr txBox="1">
            <a:spLocks noChangeArrowheads="1"/>
          </p:cNvSpPr>
          <p:nvPr/>
        </p:nvSpPr>
        <p:spPr bwMode="auto">
          <a:xfrm>
            <a:off x="2561713" y="5234601"/>
            <a:ext cx="365806"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8" name="图片 3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193335" y="4847277"/>
            <a:ext cx="540001" cy="442800"/>
          </a:xfrm>
          <a:prstGeom prst="rect">
            <a:avLst/>
          </a:prstGeom>
        </p:spPr>
      </p:pic>
      <p:cxnSp>
        <p:nvCxnSpPr>
          <p:cNvPr id="39" name="直接连接符 38"/>
          <p:cNvCxnSpPr>
            <a:stCxn id="21" idx="2"/>
            <a:endCxn id="38" idx="0"/>
          </p:cNvCxnSpPr>
          <p:nvPr/>
        </p:nvCxnSpPr>
        <p:spPr>
          <a:xfrm>
            <a:off x="2463337" y="3367933"/>
            <a:ext cx="0" cy="1479343"/>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a:xfrm>
            <a:off x="3341958" y="4767026"/>
            <a:ext cx="625492" cy="261610"/>
          </a:xfrm>
          <a:prstGeom prst="rect">
            <a:avLst/>
          </a:prstGeom>
          <a:noFill/>
        </p:spPr>
        <p:txBody>
          <a:bodyPr wrap="none" rtlCol="0">
            <a:spAutoFit/>
          </a:body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Area 3</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a:xfrm>
            <a:off x="1743380" y="4298781"/>
            <a:ext cx="625492" cy="261610"/>
          </a:xfrm>
          <a:prstGeom prst="rect">
            <a:avLst/>
          </a:prstGeom>
          <a:noFill/>
        </p:spPr>
        <p:txBody>
          <a:bodyPr wrap="none" rtlCol="0">
            <a:spAutoFit/>
          </a:body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连接符 53"/>
          <p:cNvCxnSpPr>
            <a:stCxn id="38" idx="3"/>
            <a:endCxn id="23" idx="1"/>
          </p:cNvCxnSpPr>
          <p:nvPr/>
        </p:nvCxnSpPr>
        <p:spPr>
          <a:xfrm>
            <a:off x="2733336" y="5068676"/>
            <a:ext cx="1856982"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00" name="弧形 99"/>
          <p:cNvSpPr/>
          <p:nvPr/>
        </p:nvSpPr>
        <p:spPr>
          <a:xfrm rot="17991454">
            <a:off x="3214363" y="3620453"/>
            <a:ext cx="980438" cy="980438"/>
          </a:xfrm>
          <a:prstGeom prst="arc">
            <a:avLst>
              <a:gd name="adj1" fmla="val 16200000"/>
              <a:gd name="adj2" fmla="val 13604142"/>
            </a:avLst>
          </a:prstGeom>
          <a:ln w="381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bwMode="auto">
          <a:xfrm>
            <a:off x="609415" y="4842053"/>
            <a:ext cx="1345799" cy="278399"/>
          </a:xfrm>
          <a:prstGeom prst="rect">
            <a:avLst/>
          </a:prstGeom>
          <a:noFill/>
          <a:ln w="9525">
            <a:noFill/>
            <a:miter lim="800000"/>
            <a:headEnd/>
            <a:tailEnd/>
          </a:ln>
        </p:spPr>
        <p:txBody>
          <a:bodyPr wrap="none" lIns="99980" tIns="49986" rIns="99980" bIns="49986" rtlCol="0">
            <a:noAutofit/>
          </a:bodyPr>
          <a:lstStyle/>
          <a:p>
            <a:pPr algn="ctr" defTabSz="1001649" eaLnBrk="0" fontAlgn="ctr" hangingPunct="0"/>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192.168.1.0/24</a:t>
            </a:r>
            <a:endParaRPr lang="en-US" altLang="zh-CN" sz="9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65" name="直接连接符 64"/>
          <p:cNvCxnSpPr/>
          <p:nvPr/>
        </p:nvCxnSpPr>
        <p:spPr>
          <a:xfrm>
            <a:off x="1900784" y="4981252"/>
            <a:ext cx="292551"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1898183" y="4757555"/>
            <a:ext cx="0" cy="532522"/>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flipV="1">
            <a:off x="2733336" y="2245813"/>
            <a:ext cx="451605" cy="495311"/>
          </a:xfrm>
          <a:prstGeom prst="straightConnector1">
            <a:avLst/>
          </a:prstGeom>
          <a:ln w="381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4" name="文本框 103"/>
          <p:cNvSpPr txBox="1"/>
          <p:nvPr/>
        </p:nvSpPr>
        <p:spPr>
          <a:xfrm>
            <a:off x="1059349" y="1855373"/>
            <a:ext cx="1710656" cy="830997"/>
          </a:xfrm>
          <a:prstGeom prst="rect">
            <a:avLst/>
          </a:prstGeom>
          <a:noFill/>
        </p:spPr>
        <p:txBody>
          <a:bodyPr wrap="square" rtlCol="0">
            <a:spAutoFit/>
          </a:bodyPr>
          <a:lstStyle/>
          <a:p>
            <a:pPr fontAlgn="ct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R2 advertises the inter-area route to 192.168.1.0/24 to area 0.</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椭圆 104"/>
          <p:cNvSpPr>
            <a:spLocks noChangeAspect="1"/>
          </p:cNvSpPr>
          <p:nvPr/>
        </p:nvSpPr>
        <p:spPr>
          <a:xfrm>
            <a:off x="2592158" y="2657936"/>
            <a:ext cx="189332" cy="18933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0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kumimoji="0" lang="en-US" altLang="zh-CN" sz="10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6" name="直接箭头连接符 105"/>
          <p:cNvCxnSpPr/>
          <p:nvPr/>
        </p:nvCxnSpPr>
        <p:spPr>
          <a:xfrm>
            <a:off x="5249991" y="3305217"/>
            <a:ext cx="0" cy="765319"/>
          </a:xfrm>
          <a:prstGeom prst="straightConnector1">
            <a:avLst/>
          </a:prstGeom>
          <a:ln w="381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8" name="文本框 107"/>
          <p:cNvSpPr txBox="1"/>
          <p:nvPr/>
        </p:nvSpPr>
        <p:spPr>
          <a:xfrm>
            <a:off x="5796934" y="3300108"/>
            <a:ext cx="1428045" cy="830997"/>
          </a:xfrm>
          <a:prstGeom prst="rect">
            <a:avLst/>
          </a:prstGeom>
          <a:noFill/>
        </p:spPr>
        <p:txBody>
          <a:bodyPr wrap="square" rtlCol="0">
            <a:spAutoFit/>
          </a:bodyPr>
          <a:lstStyle/>
          <a:p>
            <a:pPr fontAlgn="ct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R3 advertises the inter-area route to 192.168.1.0/24 to area 2.</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椭圆 108"/>
          <p:cNvSpPr>
            <a:spLocks noChangeAspect="1"/>
          </p:cNvSpPr>
          <p:nvPr/>
        </p:nvSpPr>
        <p:spPr>
          <a:xfrm>
            <a:off x="5153958" y="3273267"/>
            <a:ext cx="189332" cy="18933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0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kumimoji="0" lang="en-US" altLang="zh-CN" sz="10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0" name="直接箭头连接符 109"/>
          <p:cNvCxnSpPr/>
          <p:nvPr/>
        </p:nvCxnSpPr>
        <p:spPr>
          <a:xfrm flipH="1">
            <a:off x="3366546" y="5388468"/>
            <a:ext cx="1179215" cy="0"/>
          </a:xfrm>
          <a:prstGeom prst="straightConnector1">
            <a:avLst/>
          </a:prstGeom>
          <a:ln w="381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1" name="文本框 110"/>
          <p:cNvSpPr txBox="1"/>
          <p:nvPr/>
        </p:nvSpPr>
        <p:spPr>
          <a:xfrm>
            <a:off x="2332961" y="5438338"/>
            <a:ext cx="2542310" cy="461665"/>
          </a:xfrm>
          <a:prstGeom prst="rect">
            <a:avLst/>
          </a:prstGeom>
          <a:noFill/>
        </p:spPr>
        <p:txBody>
          <a:bodyPr wrap="square" rtlCol="0">
            <a:spAutoFit/>
          </a:bodyPr>
          <a:lstStyle/>
          <a:p>
            <a:pPr algn="r" fontAlgn="ct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R5 advertises the inter-area route to 192.168.1.0/24 to area 3.</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椭圆 111"/>
          <p:cNvSpPr>
            <a:spLocks noChangeAspect="1"/>
          </p:cNvSpPr>
          <p:nvPr/>
        </p:nvSpPr>
        <p:spPr>
          <a:xfrm>
            <a:off x="4407377" y="5279167"/>
            <a:ext cx="189332" cy="18933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0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3</a:t>
            </a:r>
            <a:endParaRPr kumimoji="0" lang="en-US" altLang="zh-CN" sz="10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椭圆 112"/>
          <p:cNvSpPr>
            <a:spLocks noChangeAspect="1"/>
          </p:cNvSpPr>
          <p:nvPr/>
        </p:nvSpPr>
        <p:spPr>
          <a:xfrm>
            <a:off x="3609916" y="3779368"/>
            <a:ext cx="189332" cy="18933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0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4</a:t>
            </a:r>
            <a:endParaRPr kumimoji="0" lang="en-US" altLang="zh-CN" sz="10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文本框 113"/>
          <p:cNvSpPr txBox="1"/>
          <p:nvPr/>
        </p:nvSpPr>
        <p:spPr>
          <a:xfrm>
            <a:off x="3251601" y="3962253"/>
            <a:ext cx="893372" cy="646331"/>
          </a:xfrm>
          <a:prstGeom prst="rect">
            <a:avLst/>
          </a:prstGeom>
          <a:noFill/>
        </p:spPr>
        <p:txBody>
          <a:bodyPr wrap="square" rtlCol="0">
            <a:spAutoFit/>
          </a:bodyPr>
          <a:lstStyle/>
          <a:p>
            <a:pPr algn="ctr" fontAlgn="ct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Potential routing loop</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87538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Inter-Area Routing Loop Prevention Mechanism (1)</a:t>
            </a:r>
            <a:endParaRPr lang="en-US" altLang="zh-CN" dirty="0">
              <a:sym typeface="Huawei Sans" panose="020C0503030203020204" pitchFamily="34" charset="0"/>
            </a:endParaRPr>
          </a:p>
        </p:txBody>
      </p:sp>
      <p:sp>
        <p:nvSpPr>
          <p:cNvPr id="43" name="文本框 42"/>
          <p:cNvSpPr txBox="1"/>
          <p:nvPr/>
        </p:nvSpPr>
        <p:spPr>
          <a:xfrm>
            <a:off x="6095999" y="2730322"/>
            <a:ext cx="5649913" cy="2187932"/>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defPPr>
              <a:defRPr lang="en-US"/>
            </a:defPPr>
            <a:lvl1pPr marL="177800" indent="-177800" algn="just" fontAlgn="auto">
              <a:lnSpc>
                <a:spcPts val="2600"/>
              </a:lnSpc>
              <a:spcBef>
                <a:spcPts val="0"/>
              </a:spcBef>
              <a:spcAft>
                <a:spcPts val="600"/>
              </a:spcAft>
              <a:buFont typeface="Arial" panose="020B0604020202020204" pitchFamily="34" charset="0"/>
              <a:buChar char="•"/>
              <a:defRPr sz="1600">
                <a:solidFill>
                  <a:prstClr val="black"/>
                </a:solidFill>
              </a:defRPr>
            </a:lvl1pPr>
          </a:lstStyle>
          <a:p>
            <a:pPr algn="l" fontAlgn="ct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OSPF requires that all non-backbone areas be directly connected to area 0 and inter-area routes be advertised through area 0.</a:t>
            </a:r>
            <a:endParaRPr lang="en-US" altLang="zh-CN" sz="18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Inter-area routes cannot be </a:t>
            </a:r>
            <a:r>
              <a:rPr lang="en-US" altLang="zh-CN" sz="1800" dirty="0">
                <a:latin typeface="Huawei Sans" panose="020C0503030203020204" pitchFamily="34" charset="0"/>
                <a:ea typeface="方正兰亭黑简体" panose="02000000000000000000" pitchFamily="2" charset="-122"/>
                <a:sym typeface="Huawei Sans" panose="020C0503030203020204" pitchFamily="34" charset="0"/>
              </a:rPr>
              <a:t>advertised</a:t>
            </a: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 between two non-backbone areas. As such, a star topology is logically formed in the OSPF area architecture.</a:t>
            </a: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Oval 26"/>
          <p:cNvSpPr>
            <a:spLocks noChangeAspect="1"/>
          </p:cNvSpPr>
          <p:nvPr/>
        </p:nvSpPr>
        <p:spPr>
          <a:xfrm>
            <a:off x="1544379" y="4375126"/>
            <a:ext cx="1743508" cy="1743508"/>
          </a:xfrm>
          <a:prstGeom prst="ellipse">
            <a:avLst/>
          </a:prstGeom>
          <a:noFill/>
          <a:ln w="12700" algn="ctr">
            <a:solidFill>
              <a:srgbClr val="009999"/>
            </a:solidFill>
            <a:prstDash val="dash"/>
            <a:round/>
            <a:headEnd/>
            <a:tailEnd/>
          </a:ln>
        </p:spPr>
        <p:txBody>
          <a:bodyPr wrap="none" anchor="ctr"/>
          <a:lstStyle/>
          <a:p>
            <a:pP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Oval 25"/>
          <p:cNvSpPr>
            <a:spLocks noChangeAspect="1"/>
          </p:cNvSpPr>
          <p:nvPr/>
        </p:nvSpPr>
        <p:spPr>
          <a:xfrm>
            <a:off x="4307375" y="2310839"/>
            <a:ext cx="1464919" cy="1464919"/>
          </a:xfrm>
          <a:prstGeom prst="ellipse">
            <a:avLst/>
          </a:prstGeom>
          <a:noFill/>
          <a:ln w="12700" algn="ctr">
            <a:solidFill>
              <a:srgbClr val="009999"/>
            </a:solidFill>
            <a:prstDash val="dash"/>
            <a:round/>
            <a:headEnd/>
            <a:tailEnd/>
          </a:ln>
        </p:spPr>
        <p:txBody>
          <a:bodyPr wrap="none" anchor="ctr"/>
          <a:lstStyle/>
          <a:p>
            <a:pP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Oval 24"/>
          <p:cNvSpPr>
            <a:spLocks noChangeAspect="1"/>
          </p:cNvSpPr>
          <p:nvPr/>
        </p:nvSpPr>
        <p:spPr>
          <a:xfrm>
            <a:off x="1506859" y="1336337"/>
            <a:ext cx="1464919" cy="1464919"/>
          </a:xfrm>
          <a:prstGeom prst="ellipse">
            <a:avLst/>
          </a:prstGeom>
          <a:noFill/>
          <a:ln w="12700" algn="ctr">
            <a:solidFill>
              <a:srgbClr val="009999"/>
            </a:solidFill>
            <a:prstDash val="dash"/>
            <a:round/>
            <a:headEnd/>
            <a:tailEnd/>
          </a:ln>
        </p:spPr>
        <p:txBody>
          <a:bodyPr wrap="none" anchor="ctr"/>
          <a:lstStyle/>
          <a:p>
            <a:pP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Oval 2"/>
          <p:cNvSpPr>
            <a:spLocks noChangeAspect="1"/>
          </p:cNvSpPr>
          <p:nvPr/>
        </p:nvSpPr>
        <p:spPr>
          <a:xfrm>
            <a:off x="2357568" y="2504730"/>
            <a:ext cx="1949807" cy="1949807"/>
          </a:xfrm>
          <a:prstGeom prst="ellipse">
            <a:avLst/>
          </a:prstGeom>
          <a:noFill/>
          <a:ln w="12700" algn="ctr">
            <a:solidFill>
              <a:srgbClr val="009999"/>
            </a:solidFill>
            <a:prstDash val="dash"/>
            <a:round/>
            <a:headEnd/>
            <a:tailEnd/>
          </a:ln>
        </p:spPr>
        <p:txBody>
          <a:bodyPr wrap="none" anchor="ctr"/>
          <a:lstStyle/>
          <a:p>
            <a:pP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38"/>
          <p:cNvSpPr/>
          <p:nvPr/>
        </p:nvSpPr>
        <p:spPr>
          <a:xfrm>
            <a:off x="3049275" y="3774504"/>
            <a:ext cx="747320" cy="307777"/>
          </a:xfrm>
          <a:prstGeom prst="rect">
            <a:avLst/>
          </a:prstGeom>
        </p:spPr>
        <p:txBody>
          <a:bodyPr wrap="none">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38"/>
          <p:cNvSpPr/>
          <p:nvPr/>
        </p:nvSpPr>
        <p:spPr>
          <a:xfrm>
            <a:off x="1651666" y="2194196"/>
            <a:ext cx="747320" cy="307777"/>
          </a:xfrm>
          <a:prstGeom prst="rect">
            <a:avLst/>
          </a:prstGeom>
        </p:spPr>
        <p:txBody>
          <a:bodyPr wrap="none">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38"/>
          <p:cNvSpPr/>
          <p:nvPr/>
        </p:nvSpPr>
        <p:spPr>
          <a:xfrm>
            <a:off x="4738814" y="3243199"/>
            <a:ext cx="747320" cy="307777"/>
          </a:xfrm>
          <a:prstGeom prst="rect">
            <a:avLst/>
          </a:prstGeom>
        </p:spPr>
        <p:txBody>
          <a:bodyPr wrap="none">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38"/>
          <p:cNvSpPr/>
          <p:nvPr/>
        </p:nvSpPr>
        <p:spPr>
          <a:xfrm>
            <a:off x="1988645" y="4735566"/>
            <a:ext cx="747320" cy="307777"/>
          </a:xfrm>
          <a:prstGeom prst="rect">
            <a:avLst/>
          </a:prstGeom>
        </p:spPr>
        <p:txBody>
          <a:bodyPr wrap="none">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Arc 4"/>
          <p:cNvSpPr/>
          <p:nvPr/>
        </p:nvSpPr>
        <p:spPr>
          <a:xfrm rot="19468688">
            <a:off x="2316265" y="2015960"/>
            <a:ext cx="1100873" cy="953363"/>
          </a:xfrm>
          <a:prstGeom prst="arc">
            <a:avLst>
              <a:gd name="adj1" fmla="val 17255685"/>
              <a:gd name="adj2" fmla="val 4377704"/>
            </a:avLst>
          </a:prstGeom>
          <a:ln w="38100">
            <a:solidFill>
              <a:srgbClr val="EC706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Arc 53"/>
          <p:cNvSpPr/>
          <p:nvPr/>
        </p:nvSpPr>
        <p:spPr>
          <a:xfrm rot="15778163">
            <a:off x="3713945" y="2627779"/>
            <a:ext cx="1100873" cy="953363"/>
          </a:xfrm>
          <a:prstGeom prst="arc">
            <a:avLst>
              <a:gd name="adj1" fmla="val 17461757"/>
              <a:gd name="adj2" fmla="val 3859365"/>
            </a:avLst>
          </a:prstGeom>
          <a:ln w="38100">
            <a:solidFill>
              <a:srgbClr val="EC706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Arc 55"/>
          <p:cNvSpPr/>
          <p:nvPr/>
        </p:nvSpPr>
        <p:spPr>
          <a:xfrm rot="2318395">
            <a:off x="2473225" y="4035939"/>
            <a:ext cx="1100873" cy="953363"/>
          </a:xfrm>
          <a:prstGeom prst="arc">
            <a:avLst>
              <a:gd name="adj1" fmla="val 17677317"/>
              <a:gd name="adj2" fmla="val 3935900"/>
            </a:avLst>
          </a:prstGeom>
          <a:ln w="38100">
            <a:solidFill>
              <a:srgbClr val="EC706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5"/>
          <p:cNvSpPr/>
          <p:nvPr/>
        </p:nvSpPr>
        <p:spPr>
          <a:xfrm>
            <a:off x="1484508" y="2604797"/>
            <a:ext cx="555397" cy="2382488"/>
          </a:xfrm>
          <a:custGeom>
            <a:avLst/>
            <a:gdLst>
              <a:gd name="connsiteX0" fmla="*/ 117945 w 322662"/>
              <a:gd name="connsiteY0" fmla="*/ 0 h 2033517"/>
              <a:gd name="connsiteX1" fmla="*/ 8763 w 322662"/>
              <a:gd name="connsiteY1" fmla="*/ 1091821 h 2033517"/>
              <a:gd name="connsiteX2" fmla="*/ 322662 w 322662"/>
              <a:gd name="connsiteY2" fmla="*/ 2033517 h 2033517"/>
              <a:gd name="connsiteX0" fmla="*/ 256202 w 314249"/>
              <a:gd name="connsiteY0" fmla="*/ 0 h 1978926"/>
              <a:gd name="connsiteX1" fmla="*/ 350 w 314249"/>
              <a:gd name="connsiteY1" fmla="*/ 1037230 h 1978926"/>
              <a:gd name="connsiteX2" fmla="*/ 314249 w 314249"/>
              <a:gd name="connsiteY2" fmla="*/ 1978926 h 1978926"/>
              <a:gd name="connsiteX0" fmla="*/ 256448 w 314495"/>
              <a:gd name="connsiteY0" fmla="*/ 0 h 1978926"/>
              <a:gd name="connsiteX1" fmla="*/ 596 w 314495"/>
              <a:gd name="connsiteY1" fmla="*/ 1037230 h 1978926"/>
              <a:gd name="connsiteX2" fmla="*/ 314495 w 314495"/>
              <a:gd name="connsiteY2" fmla="*/ 1978926 h 1978926"/>
              <a:gd name="connsiteX0" fmla="*/ 202887 w 260934"/>
              <a:gd name="connsiteY0" fmla="*/ 0 h 1978926"/>
              <a:gd name="connsiteX1" fmla="*/ 1072 w 260934"/>
              <a:gd name="connsiteY1" fmla="*/ 1119117 h 1978926"/>
              <a:gd name="connsiteX2" fmla="*/ 260934 w 260934"/>
              <a:gd name="connsiteY2" fmla="*/ 1978926 h 1978926"/>
              <a:gd name="connsiteX0" fmla="*/ 202887 w 260934"/>
              <a:gd name="connsiteY0" fmla="*/ 0 h 1978926"/>
              <a:gd name="connsiteX1" fmla="*/ 1072 w 260934"/>
              <a:gd name="connsiteY1" fmla="*/ 1119117 h 1978926"/>
              <a:gd name="connsiteX2" fmla="*/ 260934 w 260934"/>
              <a:gd name="connsiteY2" fmla="*/ 1978926 h 1978926"/>
              <a:gd name="connsiteX0" fmla="*/ 202887 w 260934"/>
              <a:gd name="connsiteY0" fmla="*/ 0 h 1978926"/>
              <a:gd name="connsiteX1" fmla="*/ 1072 w 260934"/>
              <a:gd name="connsiteY1" fmla="*/ 1009935 h 1978926"/>
              <a:gd name="connsiteX2" fmla="*/ 260934 w 260934"/>
              <a:gd name="connsiteY2" fmla="*/ 1978926 h 1978926"/>
            </a:gdLst>
            <a:ahLst/>
            <a:cxnLst>
              <a:cxn ang="0">
                <a:pos x="connsiteX0" y="connsiteY0"/>
              </a:cxn>
              <a:cxn ang="0">
                <a:pos x="connsiteX1" y="connsiteY1"/>
              </a:cxn>
              <a:cxn ang="0">
                <a:pos x="connsiteX2" y="connsiteY2"/>
              </a:cxn>
            </a:cxnLst>
            <a:rect l="l" t="t" r="r" b="b"/>
            <a:pathLst>
              <a:path w="260934" h="1978926">
                <a:moveTo>
                  <a:pt x="202887" y="0"/>
                </a:moveTo>
                <a:cubicBezTo>
                  <a:pt x="46321" y="349155"/>
                  <a:pt x="-8602" y="680114"/>
                  <a:pt x="1072" y="1009935"/>
                </a:cubicBezTo>
                <a:cubicBezTo>
                  <a:pt x="10746" y="1339756"/>
                  <a:pt x="105606" y="1595652"/>
                  <a:pt x="260934" y="1978926"/>
                </a:cubicBezTo>
              </a:path>
            </a:pathLst>
          </a:custGeom>
          <a:noFill/>
          <a:ln w="38100">
            <a:solidFill>
              <a:srgbClr val="EC7061"/>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Cross 6"/>
          <p:cNvSpPr/>
          <p:nvPr/>
        </p:nvSpPr>
        <p:spPr>
          <a:xfrm rot="2544763">
            <a:off x="1250574" y="3642621"/>
            <a:ext cx="466414" cy="466414"/>
          </a:xfrm>
          <a:prstGeom prst="plus">
            <a:avLst>
              <a:gd name="adj" fmla="val 41132"/>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6" name="Straight Arrow Connector 8"/>
          <p:cNvCxnSpPr/>
          <p:nvPr/>
        </p:nvCxnSpPr>
        <p:spPr>
          <a:xfrm>
            <a:off x="4231568" y="5133508"/>
            <a:ext cx="1263564" cy="0"/>
          </a:xfrm>
          <a:prstGeom prst="straightConnector1">
            <a:avLst/>
          </a:prstGeom>
          <a:ln w="38100">
            <a:solidFill>
              <a:srgbClr val="EC706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7" name="矩形 38"/>
          <p:cNvSpPr/>
          <p:nvPr/>
        </p:nvSpPr>
        <p:spPr>
          <a:xfrm>
            <a:off x="4115759" y="4762038"/>
            <a:ext cx="1492717" cy="307777"/>
          </a:xfrm>
          <a:prstGeom prst="rect">
            <a:avLst/>
          </a:prstGeom>
        </p:spPr>
        <p:txBody>
          <a:bodyPr wrap="none">
            <a:spAutoFit/>
          </a:bodyPr>
          <a:lstStyle/>
          <a:p>
            <a:pPr algn="ctr" fontAlgn="ct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Inter-area route</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8" name="图片 4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88645" y="1725122"/>
            <a:ext cx="540001" cy="442800"/>
          </a:xfrm>
          <a:prstGeom prst="rect">
            <a:avLst/>
          </a:prstGeom>
        </p:spPr>
      </p:pic>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449470" y="2429353"/>
            <a:ext cx="540001" cy="442800"/>
          </a:xfrm>
          <a:prstGeom prst="rect">
            <a:avLst/>
          </a:prstGeom>
        </p:spPr>
      </p:pic>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69054" y="3223352"/>
            <a:ext cx="540001" cy="442800"/>
          </a:xfrm>
          <a:prstGeom prst="rect">
            <a:avLst/>
          </a:prstGeom>
        </p:spPr>
      </p:pic>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069716" y="3047356"/>
            <a:ext cx="540001" cy="442800"/>
          </a:xfrm>
          <a:prstGeom prst="rect">
            <a:avLst/>
          </a:prstGeom>
        </p:spPr>
      </p:pic>
      <p:pic>
        <p:nvPicPr>
          <p:cNvPr id="58" name="图片 5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923181" y="2654674"/>
            <a:ext cx="540001" cy="442800"/>
          </a:xfrm>
          <a:prstGeom prst="rect">
            <a:avLst/>
          </a:prstGeom>
        </p:spPr>
      </p:pic>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561097" y="4163270"/>
            <a:ext cx="540001" cy="442800"/>
          </a:xfrm>
          <a:prstGeom prst="rect">
            <a:avLst/>
          </a:prstGeom>
        </p:spPr>
      </p:pic>
      <p:pic>
        <p:nvPicPr>
          <p:cNvPr id="60" name="图片 5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824662" y="5173691"/>
            <a:ext cx="540001" cy="442800"/>
          </a:xfrm>
          <a:prstGeom prst="rect">
            <a:avLst/>
          </a:prstGeom>
        </p:spPr>
      </p:pic>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808221" y="5517992"/>
            <a:ext cx="540001" cy="442800"/>
          </a:xfrm>
          <a:prstGeom prst="rect">
            <a:avLst/>
          </a:prstGeom>
        </p:spPr>
      </p:pic>
    </p:spTree>
    <p:extLst>
      <p:ext uri="{BB962C8B-B14F-4D97-AF65-F5344CB8AC3E}">
        <p14:creationId xmlns:p14="http://schemas.microsoft.com/office/powerpoint/2010/main" val="300099491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Inter-Area Routing Loop Prevention Mechanism (2)</a:t>
            </a:r>
            <a:endParaRPr lang="en-US" altLang="zh-CN" dirty="0">
              <a:sym typeface="Huawei Sans" panose="020C0503030203020204" pitchFamily="34" charset="0"/>
            </a:endParaRPr>
          </a:p>
        </p:txBody>
      </p:sp>
      <p:sp>
        <p:nvSpPr>
          <p:cNvPr id="58" name="文本框 57"/>
          <p:cNvSpPr txBox="1"/>
          <p:nvPr/>
        </p:nvSpPr>
        <p:spPr>
          <a:xfrm>
            <a:off x="3338934" y="5162617"/>
            <a:ext cx="5854227" cy="757716"/>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defPPr>
              <a:defRPr lang="en-US"/>
            </a:defPPr>
            <a:lvl1pPr marL="177800" indent="-177800" algn="just" fontAlgn="auto">
              <a:lnSpc>
                <a:spcPts val="2600"/>
              </a:lnSpc>
              <a:spcBef>
                <a:spcPts val="0"/>
              </a:spcBef>
              <a:spcAft>
                <a:spcPts val="600"/>
              </a:spcAft>
              <a:buFont typeface="Arial" panose="020B0604020202020204" pitchFamily="34" charset="0"/>
              <a:buChar char="•"/>
              <a:defRPr sz="1600">
                <a:solidFill>
                  <a:prstClr val="black"/>
                </a:solidFill>
              </a:defRPr>
            </a:lvl1pPr>
          </a:lstStyle>
          <a:p>
            <a:pPr marL="0" indent="0" algn="l" fontAlgn="ctr">
              <a:buNone/>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An ABR does not reinject Type 3 LSAs that describe routes to a network segment in an area to the area.</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圆角矩形 21"/>
          <p:cNvSpPr/>
          <p:nvPr/>
        </p:nvSpPr>
        <p:spPr bwMode="auto">
          <a:xfrm>
            <a:off x="6520683" y="1843273"/>
            <a:ext cx="2672478" cy="2915540"/>
          </a:xfrm>
          <a:prstGeom prst="roundRect">
            <a:avLst>
              <a:gd name="adj" fmla="val 2919"/>
            </a:avLst>
          </a:prstGeom>
          <a:noFill/>
          <a:ln w="12700" algn="ctr">
            <a:solidFill>
              <a:srgbClr val="009999"/>
            </a:solidFill>
            <a:prstDash val="dash"/>
            <a:round/>
            <a:headEnd/>
            <a:tailEnd/>
          </a:ln>
        </p:spPr>
        <p:txBody>
          <a:bodyPr wrap="none" anchor="ct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圆角矩形 21"/>
          <p:cNvSpPr/>
          <p:nvPr/>
        </p:nvSpPr>
        <p:spPr bwMode="auto">
          <a:xfrm>
            <a:off x="3338934" y="1843273"/>
            <a:ext cx="3044888" cy="2915540"/>
          </a:xfrm>
          <a:prstGeom prst="roundRect">
            <a:avLst>
              <a:gd name="adj" fmla="val 2919"/>
            </a:avLst>
          </a:prstGeom>
          <a:noFill/>
          <a:ln w="12700" algn="ctr">
            <a:solidFill>
              <a:srgbClr val="009999"/>
            </a:solidFill>
            <a:prstDash val="dash"/>
            <a:round/>
            <a:headEnd/>
            <a:tailEnd/>
          </a:ln>
        </p:spPr>
        <p:txBody>
          <a:bodyPr wrap="none" anchor="ct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矩形 26"/>
          <p:cNvSpPr/>
          <p:nvPr/>
        </p:nvSpPr>
        <p:spPr>
          <a:xfrm>
            <a:off x="3858654" y="3757364"/>
            <a:ext cx="413896" cy="307777"/>
          </a:xfrm>
          <a:prstGeom prst="rect">
            <a:avLst/>
          </a:prstGeom>
        </p:spPr>
        <p:txBody>
          <a:bodyPr wrap="none">
            <a:sp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矩形 26"/>
          <p:cNvSpPr/>
          <p:nvPr/>
        </p:nvSpPr>
        <p:spPr>
          <a:xfrm>
            <a:off x="6240004" y="3757364"/>
            <a:ext cx="413896" cy="307777"/>
          </a:xfrm>
          <a:prstGeom prst="rect">
            <a:avLst/>
          </a:prstGeom>
        </p:spPr>
        <p:txBody>
          <a:bodyPr wrap="none">
            <a:sp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矩形 26"/>
          <p:cNvSpPr/>
          <p:nvPr/>
        </p:nvSpPr>
        <p:spPr>
          <a:xfrm>
            <a:off x="8387959" y="3757364"/>
            <a:ext cx="413896" cy="307777"/>
          </a:xfrm>
          <a:prstGeom prst="rect">
            <a:avLst/>
          </a:prstGeom>
        </p:spPr>
        <p:txBody>
          <a:bodyPr wrap="none">
            <a:sp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Rectangle 131"/>
          <p:cNvSpPr/>
          <p:nvPr/>
        </p:nvSpPr>
        <p:spPr>
          <a:xfrm>
            <a:off x="4714052" y="4362576"/>
            <a:ext cx="798617" cy="338554"/>
          </a:xfrm>
          <a:prstGeom prst="rect">
            <a:avLst/>
          </a:prstGeom>
        </p:spPr>
        <p:txBody>
          <a:bodyPr wrap="none">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Rectangle 132"/>
          <p:cNvSpPr/>
          <p:nvPr/>
        </p:nvSpPr>
        <p:spPr>
          <a:xfrm>
            <a:off x="6982726" y="4362576"/>
            <a:ext cx="798617" cy="338554"/>
          </a:xfrm>
          <a:prstGeom prst="rect">
            <a:avLst/>
          </a:prstGeom>
        </p:spPr>
        <p:txBody>
          <a:bodyPr wrap="none">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Straight Connector 134"/>
          <p:cNvCxnSpPr/>
          <p:nvPr/>
        </p:nvCxnSpPr>
        <p:spPr>
          <a:xfrm>
            <a:off x="3991897" y="2507383"/>
            <a:ext cx="2410469" cy="0"/>
          </a:xfrm>
          <a:prstGeom prst="line">
            <a:avLst/>
          </a:prstGeom>
          <a:ln w="28575">
            <a:solidFill>
              <a:srgbClr val="EC706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50" name="Rectangle 136"/>
          <p:cNvSpPr/>
          <p:nvPr/>
        </p:nvSpPr>
        <p:spPr>
          <a:xfrm>
            <a:off x="3996435" y="2065164"/>
            <a:ext cx="2408032" cy="338554"/>
          </a:xfrm>
          <a:prstGeom prst="rect">
            <a:avLst/>
          </a:prstGeom>
        </p:spPr>
        <p:txBody>
          <a:bodyPr wrap="none">
            <a:spAutoFit/>
          </a:bodyPr>
          <a:lstStyle/>
          <a:p>
            <a:pPr fontAlgn="ctr"/>
            <a:r>
              <a:rPr lang="en-US" sz="16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Type 1 and Type 2 LSAs</a:t>
            </a:r>
            <a:endParaRPr lang="en-US" altLang="zh-CN"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Oval 1023"/>
          <p:cNvSpPr>
            <a:spLocks noChangeAspect="1"/>
          </p:cNvSpPr>
          <p:nvPr/>
        </p:nvSpPr>
        <p:spPr bwMode="auto">
          <a:xfrm>
            <a:off x="6402338" y="2436324"/>
            <a:ext cx="139499" cy="139499"/>
          </a:xfrm>
          <a:prstGeom prst="ellipse">
            <a:avLst/>
          </a:prstGeom>
          <a:solidFill>
            <a:srgbClr val="EC7061"/>
          </a:solidFill>
          <a:ln>
            <a:noFill/>
          </a:ln>
          <a:effectLst/>
          <a:extLst/>
        </p:spPr>
        <p:txBody>
          <a:bodyPr vert="horz" wrap="square" lIns="91440" tIns="45720" rIns="91440" bIns="45720" numCol="1" rtlCol="0" anchor="t" anchorCtr="0" compatLnSpc="1">
            <a:prstTxWarp prst="textNoShape">
              <a:avLst/>
            </a:prstTxWarp>
          </a:bodyPr>
          <a:lstStyle/>
          <a:p>
            <a:pPr fontAlgn="ctr">
              <a:spcBef>
                <a:spcPct val="0"/>
              </a:spcBef>
              <a:spcAft>
                <a:spcPct val="0"/>
              </a:spcAft>
              <a:buClr>
                <a:srgbClr val="CC9900"/>
              </a:buClr>
              <a:buFont typeface="Wingdings" pitchFamily="2" charset="2"/>
              <a:buChar char="n"/>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Straight Connector 138"/>
          <p:cNvCxnSpPr/>
          <p:nvPr/>
        </p:nvCxnSpPr>
        <p:spPr>
          <a:xfrm>
            <a:off x="6590004" y="2507383"/>
            <a:ext cx="1929385" cy="0"/>
          </a:xfrm>
          <a:prstGeom prst="line">
            <a:avLst/>
          </a:prstGeom>
          <a:ln w="28575">
            <a:solidFill>
              <a:srgbClr val="EC706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53" name="Oval 140"/>
          <p:cNvSpPr>
            <a:spLocks noChangeAspect="1"/>
          </p:cNvSpPr>
          <p:nvPr/>
        </p:nvSpPr>
        <p:spPr bwMode="auto">
          <a:xfrm>
            <a:off x="8541300" y="2436324"/>
            <a:ext cx="139499" cy="139499"/>
          </a:xfrm>
          <a:prstGeom prst="ellipse">
            <a:avLst/>
          </a:prstGeom>
          <a:solidFill>
            <a:srgbClr val="EC7061"/>
          </a:solidFill>
          <a:ln>
            <a:noFill/>
          </a:ln>
          <a:effectLst/>
          <a:extLst/>
        </p:spPr>
        <p:txBody>
          <a:bodyPr vert="horz" wrap="square" lIns="91440" tIns="45720" rIns="91440" bIns="45720" numCol="1" rtlCol="0" anchor="t" anchorCtr="0" compatLnSpc="1">
            <a:prstTxWarp prst="textNoShape">
              <a:avLst/>
            </a:prstTxWarp>
          </a:bodyPr>
          <a:lstStyle/>
          <a:p>
            <a:pPr fontAlgn="ctr">
              <a:spcBef>
                <a:spcPct val="0"/>
              </a:spcBef>
              <a:spcAft>
                <a:spcPct val="0"/>
              </a:spcAft>
              <a:buClr>
                <a:srgbClr val="CC9900"/>
              </a:buClr>
              <a:buFont typeface="Wingdings" pitchFamily="2" charset="2"/>
              <a:buChar char="n"/>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Rectangle 143"/>
          <p:cNvSpPr/>
          <p:nvPr/>
        </p:nvSpPr>
        <p:spPr>
          <a:xfrm>
            <a:off x="6977775" y="2065164"/>
            <a:ext cx="1218603" cy="338554"/>
          </a:xfrm>
          <a:prstGeom prst="rect">
            <a:avLst/>
          </a:prstGeom>
        </p:spPr>
        <p:txBody>
          <a:bodyPr wrap="none">
            <a:spAutoFit/>
          </a:bodyPr>
          <a:lstStyle/>
          <a:p>
            <a:pPr fontAlgn="ctr"/>
            <a:r>
              <a:rPr lang="en-US" sz="16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Type 3 LSA</a:t>
            </a:r>
            <a:endParaRPr lang="en-US" altLang="zh-CN"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7" name="Straight Connector 145"/>
          <p:cNvCxnSpPr/>
          <p:nvPr/>
        </p:nvCxnSpPr>
        <p:spPr>
          <a:xfrm>
            <a:off x="6470283" y="2528951"/>
            <a:ext cx="0" cy="279203"/>
          </a:xfrm>
          <a:prstGeom prst="line">
            <a:avLst/>
          </a:prstGeom>
          <a:ln w="28575">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59" name="Straight Connector 147"/>
          <p:cNvCxnSpPr/>
          <p:nvPr/>
        </p:nvCxnSpPr>
        <p:spPr>
          <a:xfrm flipH="1">
            <a:off x="5553523" y="2798084"/>
            <a:ext cx="916760" cy="0"/>
          </a:xfrm>
          <a:prstGeom prst="line">
            <a:avLst/>
          </a:prstGeom>
          <a:ln w="28575">
            <a:solidFill>
              <a:srgbClr val="EC706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1" name="Straight Connector 151"/>
          <p:cNvCxnSpPr/>
          <p:nvPr/>
        </p:nvCxnSpPr>
        <p:spPr>
          <a:xfrm>
            <a:off x="8606705" y="2528951"/>
            <a:ext cx="0" cy="279203"/>
          </a:xfrm>
          <a:prstGeom prst="line">
            <a:avLst/>
          </a:prstGeom>
          <a:ln w="28575">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93" name="Straight Connector 152"/>
          <p:cNvCxnSpPr/>
          <p:nvPr/>
        </p:nvCxnSpPr>
        <p:spPr>
          <a:xfrm flipH="1">
            <a:off x="7689945" y="2798084"/>
            <a:ext cx="916760" cy="0"/>
          </a:xfrm>
          <a:prstGeom prst="line">
            <a:avLst/>
          </a:prstGeom>
          <a:ln w="28575">
            <a:solidFill>
              <a:srgbClr val="EC706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103" name="图片 10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820146" y="3316508"/>
            <a:ext cx="490910" cy="402545"/>
          </a:xfrm>
          <a:prstGeom prst="rect">
            <a:avLst/>
          </a:prstGeom>
        </p:spPr>
      </p:pic>
      <p:pic>
        <p:nvPicPr>
          <p:cNvPr id="104" name="图片 10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224828" y="3316508"/>
            <a:ext cx="490910" cy="402545"/>
          </a:xfrm>
          <a:prstGeom prst="rect">
            <a:avLst/>
          </a:prstGeom>
        </p:spPr>
      </p:pic>
      <p:pic>
        <p:nvPicPr>
          <p:cNvPr id="105" name="图片 10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349452" y="3316508"/>
            <a:ext cx="490910" cy="402545"/>
          </a:xfrm>
          <a:prstGeom prst="rect">
            <a:avLst/>
          </a:prstGeom>
        </p:spPr>
      </p:pic>
      <p:grpSp>
        <p:nvGrpSpPr>
          <p:cNvPr id="107" name="组合 28"/>
          <p:cNvGrpSpPr>
            <a:grpSpLocks noChangeAspect="1"/>
          </p:cNvGrpSpPr>
          <p:nvPr/>
        </p:nvGrpSpPr>
        <p:grpSpPr>
          <a:xfrm>
            <a:off x="5933932" y="2653599"/>
            <a:ext cx="288969" cy="288969"/>
            <a:chOff x="5076056" y="3356992"/>
            <a:chExt cx="436268" cy="436268"/>
          </a:xfrm>
        </p:grpSpPr>
        <p:sp>
          <p:nvSpPr>
            <p:cNvPr id="108" name="椭圆 27"/>
            <p:cNvSpPr/>
            <p:nvPr/>
          </p:nvSpPr>
          <p:spPr bwMode="auto">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ct val="0"/>
                </a:spcBef>
                <a:spcAft>
                  <a:spcPct val="0"/>
                </a:spcAft>
                <a:buClrTx/>
                <a:buSzTx/>
                <a:buFontTx/>
                <a:buNone/>
                <a:tabLst/>
                <a:defRPr/>
              </a:pPr>
              <a:endParaRPr kumimoji="0" lang="en-US" altLang="zh-CN" sz="21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禁止符 23"/>
            <p:cNvSpPr/>
            <p:nvPr/>
          </p:nvSpPr>
          <p:spPr>
            <a:xfrm>
              <a:off x="5076056" y="3356992"/>
              <a:ext cx="436268" cy="436268"/>
            </a:xfrm>
            <a:prstGeom prst="noSmoking">
              <a:avLst>
                <a:gd name="adj" fmla="val 15475"/>
              </a:avLst>
            </a:prstGeom>
            <a:solidFill>
              <a:srgbClr val="EC7061">
                <a:lumMod val="100000"/>
              </a:srgbClr>
            </a:solidFill>
            <a:ln w="12700" cap="flat" cmpd="sng" algn="ctr">
              <a:no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0" name="组合 28"/>
          <p:cNvGrpSpPr>
            <a:grpSpLocks noChangeAspect="1"/>
          </p:cNvGrpSpPr>
          <p:nvPr/>
        </p:nvGrpSpPr>
        <p:grpSpPr>
          <a:xfrm>
            <a:off x="8230420" y="2653599"/>
            <a:ext cx="288969" cy="288969"/>
            <a:chOff x="5076056" y="3356992"/>
            <a:chExt cx="436268" cy="436268"/>
          </a:xfrm>
        </p:grpSpPr>
        <p:sp>
          <p:nvSpPr>
            <p:cNvPr id="111" name="椭圆 27"/>
            <p:cNvSpPr/>
            <p:nvPr/>
          </p:nvSpPr>
          <p:spPr bwMode="auto">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ct val="0"/>
                </a:spcBef>
                <a:spcAft>
                  <a:spcPct val="0"/>
                </a:spcAft>
                <a:buClrTx/>
                <a:buSzTx/>
                <a:buFontTx/>
                <a:buNone/>
                <a:tabLst/>
                <a:defRPr/>
              </a:pPr>
              <a:endParaRPr kumimoji="0" lang="en-US" altLang="zh-CN" sz="21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禁止符 23"/>
            <p:cNvSpPr/>
            <p:nvPr/>
          </p:nvSpPr>
          <p:spPr>
            <a:xfrm>
              <a:off x="5076056" y="3356992"/>
              <a:ext cx="436268" cy="436268"/>
            </a:xfrm>
            <a:prstGeom prst="noSmoking">
              <a:avLst>
                <a:gd name="adj" fmla="val 15475"/>
              </a:avLst>
            </a:prstGeom>
            <a:solidFill>
              <a:srgbClr val="EC7061">
                <a:lumMod val="100000"/>
              </a:srgbClr>
            </a:solidFill>
            <a:ln w="12700" cap="flat" cmpd="sng" algn="ctr">
              <a:no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10740992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文本框 51"/>
          <p:cNvSpPr txBox="1"/>
          <p:nvPr/>
        </p:nvSpPr>
        <p:spPr>
          <a:xfrm>
            <a:off x="5775744" y="1887112"/>
            <a:ext cx="5970169" cy="3952792"/>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fontAlgn="auto">
              <a:lnSpc>
                <a:spcPct val="140000"/>
              </a:lnSpc>
              <a:spcBef>
                <a:spcPts val="792"/>
              </a:spcBef>
              <a:buClrTx/>
              <a:buFont typeface="Arial" panose="020B0604020202020204" pitchFamily="34" charset="0"/>
              <a:buChar char="•"/>
              <a:defRPr sz="2000">
                <a:solidFill>
                  <a:schemeClr val="tx1"/>
                </a:solidFill>
                <a:cs typeface="Arial" panose="020B0604020202020204" pitchFamily="34" charset="0"/>
              </a:defRPr>
            </a:lvl1pPr>
            <a:lvl2pPr marL="654938" indent="-251899" defTabSz="914034">
              <a:lnSpc>
                <a:spcPct val="140000"/>
              </a:lnSpc>
              <a:spcBef>
                <a:spcPts val="720"/>
              </a:spcBef>
              <a:buClrTx/>
              <a:buFont typeface="Huawei Sans" panose="020C0503030203020204" pitchFamily="34" charset="0"/>
              <a:buChar char="▫"/>
              <a:defRPr sz="1999">
                <a:solidFill>
                  <a:schemeClr val="tx1"/>
                </a:solidFill>
              </a:defRPr>
            </a:lvl2pPr>
            <a:lvl3pPr marL="1003998" indent="-201519" defTabSz="914034">
              <a:lnSpc>
                <a:spcPct val="140000"/>
              </a:lnSpc>
              <a:spcBef>
                <a:spcPts val="648"/>
              </a:spcBef>
              <a:buClrTx/>
              <a:buFont typeface="微软雅黑" panose="020B0503020204020204" pitchFamily="34" charset="-122"/>
              <a:buChar char="▪"/>
              <a:defRPr sz="1799">
                <a:solidFill>
                  <a:schemeClr val="tx1"/>
                </a:solidFill>
              </a:defRPr>
            </a:lvl3pPr>
            <a:lvl4pPr marL="1399840" indent="-197921" defTabSz="914034">
              <a:lnSpc>
                <a:spcPct val="140000"/>
              </a:lnSpc>
              <a:spcBef>
                <a:spcPts val="576"/>
              </a:spcBef>
              <a:buFont typeface="Huawei Sans" panose="020C0503030203020204" pitchFamily="34" charset="0"/>
              <a:buChar char="−"/>
              <a:defRPr sz="1599">
                <a:solidFill>
                  <a:schemeClr val="tx1"/>
                </a:solidFill>
              </a:defRPr>
            </a:lvl4pPr>
            <a:lvl5pPr marL="1802879" indent="-201519" defTabSz="914034">
              <a:lnSpc>
                <a:spcPct val="140000"/>
              </a:lnSpc>
              <a:spcBef>
                <a:spcPts val="576"/>
              </a:spcBef>
              <a:buFont typeface="Huawei Sans" panose="020C0503030203020204" pitchFamily="34" charset="0"/>
              <a:buChar char="~"/>
              <a:defRPr sz="1399">
                <a:solidFill>
                  <a:schemeClr val="tx1"/>
                </a:solidFill>
              </a:defRPr>
            </a:lvl5pPr>
            <a:lvl6pPr marL="2513594" indent="-228509" defTabSz="914034">
              <a:lnSpc>
                <a:spcPct val="90000"/>
              </a:lnSpc>
              <a:spcBef>
                <a:spcPts val="500"/>
              </a:spcBef>
              <a:buFont typeface="Arial" panose="020B0604020202020204" pitchFamily="34" charset="0"/>
              <a:buChar char="•"/>
              <a:defRPr sz="1799">
                <a:solidFill>
                  <a:schemeClr val="tx1"/>
                </a:solidFill>
              </a:defRPr>
            </a:lvl6pPr>
            <a:lvl7pPr marL="2970611" indent="-228509" defTabSz="914034">
              <a:lnSpc>
                <a:spcPct val="90000"/>
              </a:lnSpc>
              <a:spcBef>
                <a:spcPts val="500"/>
              </a:spcBef>
              <a:buFont typeface="Arial" panose="020B0604020202020204" pitchFamily="34" charset="0"/>
              <a:buChar char="•"/>
              <a:defRPr sz="1799">
                <a:solidFill>
                  <a:schemeClr val="tx1"/>
                </a:solidFill>
              </a:defRPr>
            </a:lvl7pPr>
            <a:lvl8pPr marL="3427628" indent="-228509" defTabSz="914034">
              <a:lnSpc>
                <a:spcPct val="90000"/>
              </a:lnSpc>
              <a:spcBef>
                <a:spcPts val="500"/>
              </a:spcBef>
              <a:buFont typeface="Arial" panose="020B0604020202020204" pitchFamily="34" charset="0"/>
              <a:buChar char="•"/>
              <a:defRPr sz="1799">
                <a:solidFill>
                  <a:schemeClr val="tx1"/>
                </a:solidFill>
              </a:defRPr>
            </a:lvl8pPr>
            <a:lvl9pPr marL="3884646" indent="-228509" defTabSz="914034">
              <a:lnSpc>
                <a:spcPct val="90000"/>
              </a:lnSpc>
              <a:spcBef>
                <a:spcPts val="500"/>
              </a:spcBef>
              <a:buFont typeface="Arial" panose="020B0604020202020204" pitchFamily="34" charset="0"/>
              <a:buChar char="•"/>
              <a:defRPr sz="1799">
                <a:solidFill>
                  <a:schemeClr val="tx1"/>
                </a:solidFill>
              </a:defRPr>
            </a:lvl9pPr>
          </a:lstStyle>
          <a:p>
            <a:pPr marL="0" indent="0" algn="l" fontAlgn="ctr">
              <a:buNone/>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link between R1 and R2 and the link between R3 and R4 are disconnected, forming the non-contiguous backbone area.</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R4 </a:t>
            </a:r>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advertise</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s the route to 10.0.2.2/32 to area 1 in the form of Type 3 LSA.</a:t>
            </a:r>
          </a:p>
          <a:p>
            <a:pPr algn="l"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R5 and R6 can calculate the route to 10.0.2.2/32 based on the Type 3 LSA.</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After receiving Type 3 LSAs from a non-backbone area, R3 does not calculate routes or </a:t>
            </a:r>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advertise</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them to other areas.</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In this case, R1 and R3 cannot communicate with the device at 10.0.2.2/32.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圆角矩形 49"/>
          <p:cNvSpPr/>
          <p:nvPr/>
        </p:nvSpPr>
        <p:spPr>
          <a:xfrm>
            <a:off x="863537" y="4108003"/>
            <a:ext cx="4344009" cy="1731901"/>
          </a:xfrm>
          <a:prstGeom prst="roundRect">
            <a:avLst>
              <a:gd name="adj" fmla="val 8529"/>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圆角矩形 48"/>
          <p:cNvSpPr/>
          <p:nvPr/>
        </p:nvSpPr>
        <p:spPr>
          <a:xfrm>
            <a:off x="863537" y="2171292"/>
            <a:ext cx="4344009" cy="1809534"/>
          </a:xfrm>
          <a:prstGeom prst="roundRect">
            <a:avLst>
              <a:gd name="adj" fmla="val 8529"/>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占位符 6"/>
          <p:cNvSpPr>
            <a:spLocks noGrp="1"/>
          </p:cNvSpPr>
          <p:nvPr>
            <p:ph type="body" sz="quarter" idx="10"/>
          </p:nvPr>
        </p:nvSpPr>
        <p:spPr>
          <a:xfrm>
            <a:off x="451877" y="1242453"/>
            <a:ext cx="11306175" cy="895982"/>
          </a:xfrm>
        </p:spPr>
        <p:txBody>
          <a:bodyPr/>
          <a:lstStyle/>
          <a:p>
            <a:pPr marL="0" indent="0">
              <a:buNone/>
            </a:pPr>
            <a:r>
              <a:rPr lang="en-US" altLang="zh-CN" sz="2000" dirty="0" smtClean="0"/>
              <a:t>Type 3 LSAs received by an ABR from a non-backbone area cannot be used to calculate inter-area routes.</a:t>
            </a:r>
          </a:p>
          <a:p>
            <a:endParaRPr lang="zh-CN" altLang="en-US" sz="2000" dirty="0"/>
          </a:p>
        </p:txBody>
      </p:sp>
      <p:sp>
        <p:nvSpPr>
          <p:cNvPr id="2" name="标题 1"/>
          <p:cNvSpPr>
            <a:spLocks noGrp="1"/>
          </p:cNvSpPr>
          <p:nvPr>
            <p:ph type="title"/>
          </p:nvPr>
        </p:nvSpPr>
        <p:spPr/>
        <p:txBody>
          <a:bodyPr/>
          <a:lstStyle/>
          <a:p>
            <a:r>
              <a:rPr lang="en-US" smtClean="0">
                <a:sym typeface="Huawei Sans" panose="020C0503030203020204" pitchFamily="34" charset="0"/>
              </a:rPr>
              <a:t>Inter-Area Routing Loop Prevention Mechanism (3)</a:t>
            </a:r>
            <a:endParaRPr lang="en-US" altLang="zh-CN" dirty="0">
              <a:sym typeface="Huawei Sans" panose="020C0503030203020204" pitchFamily="34" charset="0"/>
            </a:endParaRPr>
          </a:p>
        </p:txBody>
      </p:sp>
      <p:grpSp>
        <p:nvGrpSpPr>
          <p:cNvPr id="3" name="组合 2"/>
          <p:cNvGrpSpPr/>
          <p:nvPr/>
        </p:nvGrpSpPr>
        <p:grpSpPr>
          <a:xfrm>
            <a:off x="1038712" y="2304935"/>
            <a:ext cx="3814355" cy="3339603"/>
            <a:chOff x="551770" y="2086913"/>
            <a:chExt cx="3814355" cy="3339603"/>
          </a:xfrm>
        </p:grpSpPr>
        <p:sp>
          <p:nvSpPr>
            <p:cNvPr id="15" name="文本框 14"/>
            <p:cNvSpPr txBox="1"/>
            <p:nvPr/>
          </p:nvSpPr>
          <p:spPr>
            <a:xfrm>
              <a:off x="1924799" y="2832308"/>
              <a:ext cx="829073" cy="338554"/>
            </a:xfrm>
            <a:prstGeom prst="rect">
              <a:avLst/>
            </a:prstGeom>
            <a:noFill/>
          </p:spPr>
          <p:txBody>
            <a:bodyPr wrap="none" rtlCol="0">
              <a:spAutoFit/>
            </a:bodyPr>
            <a:lstStyle/>
            <a:p>
              <a:pPr algn="ct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7" name="图片 2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44794" y="4983716"/>
              <a:ext cx="540000" cy="442800"/>
            </a:xfrm>
            <a:prstGeom prst="rect">
              <a:avLst/>
            </a:prstGeom>
          </p:spPr>
        </p:pic>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267175" y="4983716"/>
              <a:ext cx="540000" cy="442800"/>
            </a:xfrm>
            <a:prstGeom prst="rect">
              <a:avLst/>
            </a:prstGeom>
          </p:spPr>
        </p:pic>
        <p:pic>
          <p:nvPicPr>
            <p:cNvPr id="29" name="图片 2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44794" y="3541402"/>
              <a:ext cx="540000" cy="442800"/>
            </a:xfrm>
            <a:prstGeom prst="rect">
              <a:avLst/>
            </a:prstGeom>
          </p:spPr>
        </p:pic>
        <p:pic>
          <p:nvPicPr>
            <p:cNvPr id="30" name="图片 2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44794" y="2099088"/>
              <a:ext cx="540000" cy="442800"/>
            </a:xfrm>
            <a:prstGeom prst="rect">
              <a:avLst/>
            </a:prstGeom>
          </p:spPr>
        </p:pic>
        <p:pic>
          <p:nvPicPr>
            <p:cNvPr id="31" name="图片 3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267175" y="3541402"/>
              <a:ext cx="540000" cy="442800"/>
            </a:xfrm>
            <a:prstGeom prst="rect">
              <a:avLst/>
            </a:prstGeom>
          </p:spPr>
        </p:pic>
        <p:cxnSp>
          <p:nvCxnSpPr>
            <p:cNvPr id="32" name="直接连接符 31"/>
            <p:cNvCxnSpPr>
              <a:stCxn id="27" idx="3"/>
              <a:endCxn id="28" idx="1"/>
            </p:cNvCxnSpPr>
            <p:nvPr/>
          </p:nvCxnSpPr>
          <p:spPr>
            <a:xfrm>
              <a:off x="1484794" y="5205116"/>
              <a:ext cx="1782381"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8" idx="0"/>
              <a:endCxn id="31" idx="2"/>
            </p:cNvCxnSpPr>
            <p:nvPr/>
          </p:nvCxnSpPr>
          <p:spPr>
            <a:xfrm flipV="1">
              <a:off x="3537175" y="3984202"/>
              <a:ext cx="0" cy="999514"/>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1484794" y="3686602"/>
              <a:ext cx="1782381"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9" idx="0"/>
              <a:endCxn id="30" idx="2"/>
            </p:cNvCxnSpPr>
            <p:nvPr/>
          </p:nvCxnSpPr>
          <p:spPr>
            <a:xfrm flipV="1">
              <a:off x="1214794" y="2541888"/>
              <a:ext cx="0" cy="999514"/>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1949884" y="4414943"/>
              <a:ext cx="829073" cy="338554"/>
            </a:xfrm>
            <a:prstGeom prst="rect">
              <a:avLst/>
            </a:prstGeom>
            <a:noFill/>
          </p:spPr>
          <p:txBody>
            <a:bodyPr wrap="none" rtlCol="0">
              <a:spAutoFit/>
            </a:bodyPr>
            <a:lstStyle/>
            <a:p>
              <a:pPr algn="ct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Text Box 18"/>
            <p:cNvSpPr txBox="1">
              <a:spLocks noChangeArrowheads="1"/>
            </p:cNvSpPr>
            <p:nvPr/>
          </p:nvSpPr>
          <p:spPr bwMode="auto">
            <a:xfrm>
              <a:off x="551772" y="3622144"/>
              <a:ext cx="394659"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 Box 18"/>
            <p:cNvSpPr txBox="1">
              <a:spLocks noChangeArrowheads="1"/>
            </p:cNvSpPr>
            <p:nvPr/>
          </p:nvSpPr>
          <p:spPr bwMode="auto">
            <a:xfrm>
              <a:off x="3808810" y="5098206"/>
              <a:ext cx="394659"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R6</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 Box 18"/>
            <p:cNvSpPr txBox="1">
              <a:spLocks noChangeArrowheads="1"/>
            </p:cNvSpPr>
            <p:nvPr/>
          </p:nvSpPr>
          <p:spPr bwMode="auto">
            <a:xfrm>
              <a:off x="551771" y="5112988"/>
              <a:ext cx="394659"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 Box 18"/>
            <p:cNvSpPr txBox="1">
              <a:spLocks noChangeArrowheads="1"/>
            </p:cNvSpPr>
            <p:nvPr/>
          </p:nvSpPr>
          <p:spPr bwMode="auto">
            <a:xfrm>
              <a:off x="551770" y="2190244"/>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Text Box 18"/>
            <p:cNvSpPr txBox="1">
              <a:spLocks noChangeArrowheads="1"/>
            </p:cNvSpPr>
            <p:nvPr/>
          </p:nvSpPr>
          <p:spPr bwMode="auto">
            <a:xfrm>
              <a:off x="3808810" y="2176389"/>
              <a:ext cx="394659"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Text Box 18"/>
            <p:cNvSpPr txBox="1">
              <a:spLocks noChangeArrowheads="1"/>
            </p:cNvSpPr>
            <p:nvPr/>
          </p:nvSpPr>
          <p:spPr bwMode="auto">
            <a:xfrm>
              <a:off x="3646153" y="3608289"/>
              <a:ext cx="719972" cy="307777"/>
            </a:xfrm>
            <a:prstGeom prst="rect">
              <a:avLst/>
            </a:prstGeom>
            <a:noFill/>
            <a:ln w="9525" algn="ctr">
              <a:noFill/>
              <a:miter lim="800000"/>
              <a:headEnd/>
              <a:tailEnd/>
            </a:ln>
          </p:spPr>
          <p:txBody>
            <a:bodyPr wrap="squar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267175" y="2099088"/>
              <a:ext cx="540000" cy="442800"/>
            </a:xfrm>
            <a:prstGeom prst="rect">
              <a:avLst/>
            </a:prstGeom>
          </p:spPr>
        </p:pic>
        <p:cxnSp>
          <p:nvCxnSpPr>
            <p:cNvPr id="64" name="直接连接符 63"/>
            <p:cNvCxnSpPr>
              <a:stCxn id="31" idx="0"/>
              <a:endCxn id="63" idx="2"/>
            </p:cNvCxnSpPr>
            <p:nvPr/>
          </p:nvCxnSpPr>
          <p:spPr>
            <a:xfrm flipV="1">
              <a:off x="3537175" y="2541888"/>
              <a:ext cx="0" cy="999514"/>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27" idx="0"/>
              <a:endCxn id="29" idx="2"/>
            </p:cNvCxnSpPr>
            <p:nvPr/>
          </p:nvCxnSpPr>
          <p:spPr>
            <a:xfrm flipV="1">
              <a:off x="1214794" y="3984202"/>
              <a:ext cx="0" cy="999514"/>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30" idx="3"/>
              <a:endCxn id="63" idx="1"/>
            </p:cNvCxnSpPr>
            <p:nvPr/>
          </p:nvCxnSpPr>
          <p:spPr>
            <a:xfrm>
              <a:off x="1484794" y="2320488"/>
              <a:ext cx="1782381"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11" name="乘号 110"/>
            <p:cNvSpPr/>
            <p:nvPr/>
          </p:nvSpPr>
          <p:spPr>
            <a:xfrm flipH="1">
              <a:off x="2145189" y="2086913"/>
              <a:ext cx="461588" cy="461590"/>
            </a:xfrm>
            <a:prstGeom prst="mathMultiply">
              <a:avLst>
                <a:gd name="adj1" fmla="val 7477"/>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乘号 35"/>
            <p:cNvSpPr/>
            <p:nvPr/>
          </p:nvSpPr>
          <p:spPr>
            <a:xfrm flipH="1">
              <a:off x="2145189" y="3451886"/>
              <a:ext cx="461588" cy="461590"/>
            </a:xfrm>
            <a:prstGeom prst="mathMultiply">
              <a:avLst>
                <a:gd name="adj1" fmla="val 7477"/>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6" name="直接箭头连接符 5"/>
          <p:cNvCxnSpPr/>
          <p:nvPr/>
        </p:nvCxnSpPr>
        <p:spPr>
          <a:xfrm>
            <a:off x="3884977" y="4262555"/>
            <a:ext cx="0" cy="806069"/>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74" name="直接箭头连接符 73"/>
          <p:cNvCxnSpPr/>
          <p:nvPr/>
        </p:nvCxnSpPr>
        <p:spPr>
          <a:xfrm flipH="1">
            <a:off x="2296543" y="5312864"/>
            <a:ext cx="1132763"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76" name="直接箭头连接符 75"/>
          <p:cNvCxnSpPr/>
          <p:nvPr/>
        </p:nvCxnSpPr>
        <p:spPr>
          <a:xfrm>
            <a:off x="1849846" y="4262555"/>
            <a:ext cx="0" cy="806069"/>
          </a:xfrm>
          <a:prstGeom prst="straightConnector1">
            <a:avLst/>
          </a:prstGeom>
          <a:ln w="19050">
            <a:solidFill>
              <a:srgbClr val="EC706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5" name="文本框 84"/>
          <p:cNvSpPr txBox="1"/>
          <p:nvPr/>
        </p:nvSpPr>
        <p:spPr>
          <a:xfrm>
            <a:off x="6126480" y="5860002"/>
            <a:ext cx="5500838" cy="471995"/>
          </a:xfrm>
          <a:prstGeom prst="rect">
            <a:avLst/>
          </a:prstGeom>
          <a:solidFill>
            <a:srgbClr val="FFFFCC"/>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a:solidFill>
                  <a:srgbClr val="C00000"/>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ct val="150000"/>
              </a:lnSpc>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How to solve the problem of the non-contiguous backbone area?</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标注 3"/>
          <p:cNvSpPr/>
          <p:nvPr/>
        </p:nvSpPr>
        <p:spPr>
          <a:xfrm>
            <a:off x="4087375" y="2813588"/>
            <a:ext cx="1074451" cy="612648"/>
          </a:xfrm>
          <a:prstGeom prst="wedgeRectCallout">
            <a:avLst>
              <a:gd name="adj1" fmla="val -14549"/>
              <a:gd name="adj2" fmla="val -74315"/>
            </a:avLst>
          </a:prstGeom>
          <a:no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Loopback 0</a:t>
            </a:r>
          </a:p>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10.0.2.2/32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572008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solidFill>
                  <a:schemeClr val="bg1">
                    <a:lumMod val="50000"/>
                  </a:schemeClr>
                </a:solidFill>
                <a:sym typeface="Huawei Sans" panose="020C0503030203020204" pitchFamily="34" charset="0"/>
              </a:rPr>
              <a:t>Intra-Area Route Calculation</a:t>
            </a:r>
            <a:endParaRPr lang="en-US" altLang="zh-CN" dirty="0" smtClean="0">
              <a:solidFill>
                <a:schemeClr val="bg1">
                  <a:lumMod val="50000"/>
                </a:schemeClr>
              </a:solidFill>
              <a:sym typeface="Huawei Sans" panose="020C0503030203020204" pitchFamily="34" charset="0"/>
            </a:endParaRPr>
          </a:p>
          <a:p>
            <a:r>
              <a:rPr lang="en-US" b="1" dirty="0" smtClean="0">
                <a:sym typeface="Huawei Sans" panose="020C0503030203020204" pitchFamily="34" charset="0"/>
              </a:rPr>
              <a:t>Inter-Area Route Calculation</a:t>
            </a:r>
            <a:endParaRPr lang="en-US" altLang="zh-CN" b="1" dirty="0" smtClean="0">
              <a:sym typeface="Huawei Sans" panose="020C0503030203020204" pitchFamily="34" charset="0"/>
            </a:endParaRPr>
          </a:p>
          <a:p>
            <a:pPr lvl="1"/>
            <a:r>
              <a:rPr lang="en-US" dirty="0" smtClean="0">
                <a:solidFill>
                  <a:schemeClr val="bg1">
                    <a:lumMod val="50000"/>
                  </a:schemeClr>
                </a:solidFill>
                <a:sym typeface="Huawei Sans" panose="020C0503030203020204" pitchFamily="34" charset="0"/>
              </a:rPr>
              <a:t>Intra-Area Route Calculation Process</a:t>
            </a:r>
          </a:p>
          <a:p>
            <a:pPr lvl="1"/>
            <a:r>
              <a:rPr lang="en-US" dirty="0" smtClean="0">
                <a:solidFill>
                  <a:schemeClr val="bg1">
                    <a:lumMod val="50000"/>
                  </a:schemeClr>
                </a:solidFill>
                <a:sym typeface="Huawei Sans" panose="020C0503030203020204" pitchFamily="34" charset="0"/>
              </a:rPr>
              <a:t>Inter-Area Routing Loop Prevention Mechanism</a:t>
            </a:r>
          </a:p>
          <a:p>
            <a:pPr lvl="1">
              <a:buFont typeface="微软雅黑" panose="020B0503020204020204" pitchFamily="34" charset="-122"/>
              <a:buChar char="▪"/>
            </a:pPr>
            <a:r>
              <a:rPr lang="en-US" b="1" dirty="0" smtClean="0">
                <a:sym typeface="Huawei Sans" panose="020C0503030203020204" pitchFamily="34" charset="0"/>
              </a:rPr>
              <a:t>Functions and Configurations of Virtual Links</a:t>
            </a:r>
            <a:endParaRPr lang="en-US" altLang="zh-CN" b="1" dirty="0" smtClean="0">
              <a:sym typeface="Huawei Sans" panose="020C0503030203020204" pitchFamily="34" charset="0"/>
            </a:endParaRPr>
          </a:p>
          <a:p>
            <a:r>
              <a:rPr lang="en-US" dirty="0" smtClean="0">
                <a:solidFill>
                  <a:schemeClr val="bg1">
                    <a:lumMod val="50000"/>
                  </a:schemeClr>
                </a:solidFill>
                <a:sym typeface="Huawei Sans" panose="020C0503030203020204" pitchFamily="34" charset="0"/>
              </a:rPr>
              <a:t>External Route Calculation</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312712747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3"/>
            <a:ext cx="11306175" cy="1426555"/>
          </a:xfrm>
        </p:spPr>
        <p:txBody>
          <a:bodyPr/>
          <a:lstStyle/>
          <a:p>
            <a:r>
              <a:rPr lang="en-US" sz="1800" dirty="0" smtClean="0">
                <a:sym typeface="Huawei Sans" panose="020C0503030203020204" pitchFamily="34" charset="0"/>
              </a:rPr>
              <a:t>OSPF requires that the backbone area should be contiguous physically or logically using virtual links.</a:t>
            </a:r>
          </a:p>
          <a:p>
            <a:r>
              <a:rPr lang="en-US" sz="1800" dirty="0" smtClean="0">
                <a:sym typeface="Huawei Sans" panose="020C0503030203020204" pitchFamily="34" charset="0"/>
              </a:rPr>
              <a:t>A virtual link can be established between any two ABRs, but the two ABRs must have interfaces connected to the same non-backbone area.</a:t>
            </a:r>
            <a:endParaRPr lang="en-US" altLang="zh-CN" sz="1800" dirty="0">
              <a:sym typeface="Huawei Sans" panose="020C0503030203020204" pitchFamily="34" charset="0"/>
            </a:endParaRPr>
          </a:p>
        </p:txBody>
      </p:sp>
      <p:sp>
        <p:nvSpPr>
          <p:cNvPr id="2" name="标题 1"/>
          <p:cNvSpPr>
            <a:spLocks noGrp="1"/>
          </p:cNvSpPr>
          <p:nvPr>
            <p:ph type="title"/>
          </p:nvPr>
        </p:nvSpPr>
        <p:spPr>
          <a:xfrm>
            <a:off x="1594799" y="410400"/>
            <a:ext cx="10151113" cy="640800"/>
          </a:xfrm>
        </p:spPr>
        <p:txBody>
          <a:bodyPr/>
          <a:lstStyle/>
          <a:p>
            <a:r>
              <a:rPr lang="en-US" dirty="0" smtClean="0">
                <a:sym typeface="Huawei Sans" panose="020C0503030203020204" pitchFamily="34" charset="0"/>
              </a:rPr>
              <a:t>Functions and Configurations of Virtual Links</a:t>
            </a:r>
            <a:endParaRPr lang="en-US" dirty="0">
              <a:sym typeface="Huawei Sans" panose="020C0503030203020204" pitchFamily="34" charset="0"/>
            </a:endParaRPr>
          </a:p>
        </p:txBody>
      </p:sp>
      <p:grpSp>
        <p:nvGrpSpPr>
          <p:cNvPr id="79" name="组合 78"/>
          <p:cNvGrpSpPr/>
          <p:nvPr/>
        </p:nvGrpSpPr>
        <p:grpSpPr>
          <a:xfrm>
            <a:off x="1780985" y="2591880"/>
            <a:ext cx="8576718" cy="2561327"/>
            <a:chOff x="1701471" y="1912539"/>
            <a:chExt cx="8576718" cy="2561327"/>
          </a:xfrm>
        </p:grpSpPr>
        <p:sp>
          <p:nvSpPr>
            <p:cNvPr id="103" name="Oval 6"/>
            <p:cNvSpPr>
              <a:spLocks noChangeArrowheads="1"/>
            </p:cNvSpPr>
            <p:nvPr/>
          </p:nvSpPr>
          <p:spPr bwMode="auto">
            <a:xfrm>
              <a:off x="7535689" y="2561661"/>
              <a:ext cx="2742500" cy="1912205"/>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0" name="图片 7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739997" y="3141784"/>
              <a:ext cx="540000" cy="442800"/>
            </a:xfrm>
            <a:prstGeom prst="rect">
              <a:avLst/>
            </a:prstGeom>
          </p:spPr>
        </p:pic>
        <p:pic>
          <p:nvPicPr>
            <p:cNvPr id="81" name="图片 8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727518" y="3141784"/>
              <a:ext cx="540000" cy="442800"/>
            </a:xfrm>
            <a:prstGeom prst="rect">
              <a:avLst/>
            </a:prstGeom>
          </p:spPr>
        </p:pic>
        <p:sp>
          <p:nvSpPr>
            <p:cNvPr id="82" name="Oval 6"/>
            <p:cNvSpPr>
              <a:spLocks noChangeArrowheads="1"/>
            </p:cNvSpPr>
            <p:nvPr/>
          </p:nvSpPr>
          <p:spPr bwMode="auto">
            <a:xfrm>
              <a:off x="1701471" y="2561661"/>
              <a:ext cx="2742500" cy="1912205"/>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Oval 6"/>
            <p:cNvSpPr>
              <a:spLocks noChangeArrowheads="1"/>
            </p:cNvSpPr>
            <p:nvPr/>
          </p:nvSpPr>
          <p:spPr bwMode="auto">
            <a:xfrm>
              <a:off x="4490319" y="1912539"/>
              <a:ext cx="2971500" cy="2121641"/>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4" name="图片 8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30638" y="3141784"/>
              <a:ext cx="540000" cy="442800"/>
            </a:xfrm>
            <a:prstGeom prst="rect">
              <a:avLst/>
            </a:prstGeom>
          </p:spPr>
        </p:pic>
        <p:pic>
          <p:nvPicPr>
            <p:cNvPr id="85" name="图片 8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36878" y="3141784"/>
              <a:ext cx="540000" cy="442800"/>
            </a:xfrm>
            <a:prstGeom prst="rect">
              <a:avLst/>
            </a:prstGeom>
          </p:spPr>
        </p:pic>
        <p:cxnSp>
          <p:nvCxnSpPr>
            <p:cNvPr id="86" name="直接连接符 85"/>
            <p:cNvCxnSpPr>
              <a:stCxn id="81" idx="3"/>
              <a:endCxn id="84" idx="1"/>
            </p:cNvCxnSpPr>
            <p:nvPr/>
          </p:nvCxnSpPr>
          <p:spPr>
            <a:xfrm>
              <a:off x="3267518" y="3363184"/>
              <a:ext cx="96312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84" idx="3"/>
              <a:endCxn id="90" idx="3"/>
            </p:cNvCxnSpPr>
            <p:nvPr/>
          </p:nvCxnSpPr>
          <p:spPr>
            <a:xfrm flipV="1">
              <a:off x="4770638" y="2432466"/>
              <a:ext cx="1503120" cy="930718"/>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90" idx="1"/>
              <a:endCxn id="85" idx="1"/>
            </p:cNvCxnSpPr>
            <p:nvPr/>
          </p:nvCxnSpPr>
          <p:spPr>
            <a:xfrm>
              <a:off x="5733758" y="2432466"/>
              <a:ext cx="1503120" cy="930718"/>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9" name="直接连接符 88"/>
            <p:cNvCxnSpPr>
              <a:stCxn id="85" idx="3"/>
              <a:endCxn id="80" idx="1"/>
            </p:cNvCxnSpPr>
            <p:nvPr/>
          </p:nvCxnSpPr>
          <p:spPr>
            <a:xfrm>
              <a:off x="7776878" y="3363184"/>
              <a:ext cx="963119"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pic>
          <p:nvPicPr>
            <p:cNvPr id="90" name="图片 8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733758" y="2211066"/>
              <a:ext cx="540000" cy="442800"/>
            </a:xfrm>
            <a:prstGeom prst="rect">
              <a:avLst/>
            </a:prstGeom>
          </p:spPr>
        </p:pic>
        <p:sp>
          <p:nvSpPr>
            <p:cNvPr id="91" name="文本框 90"/>
            <p:cNvSpPr txBox="1"/>
            <p:nvPr/>
          </p:nvSpPr>
          <p:spPr>
            <a:xfrm>
              <a:off x="5561532" y="3529405"/>
              <a:ext cx="829073" cy="338554"/>
            </a:xfrm>
            <a:prstGeom prst="rect">
              <a:avLst/>
            </a:prstGeom>
            <a:noFill/>
          </p:spPr>
          <p:txBody>
            <a:bodyPr wrap="none" rtlCol="0">
              <a:spAutoFit/>
            </a:bodyPr>
            <a:lstStyle/>
            <a:p>
              <a:pPr algn="ct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Text Box 18"/>
            <p:cNvSpPr txBox="1">
              <a:spLocks noChangeArrowheads="1"/>
            </p:cNvSpPr>
            <p:nvPr/>
          </p:nvSpPr>
          <p:spPr bwMode="auto">
            <a:xfrm>
              <a:off x="2782415" y="3569921"/>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Text Box 18"/>
            <p:cNvSpPr txBox="1">
              <a:spLocks noChangeArrowheads="1"/>
            </p:cNvSpPr>
            <p:nvPr/>
          </p:nvSpPr>
          <p:spPr bwMode="auto">
            <a:xfrm>
              <a:off x="4292990" y="3569921"/>
              <a:ext cx="394659"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Text Box 18"/>
            <p:cNvSpPr txBox="1">
              <a:spLocks noChangeArrowheads="1"/>
            </p:cNvSpPr>
            <p:nvPr/>
          </p:nvSpPr>
          <p:spPr bwMode="auto">
            <a:xfrm>
              <a:off x="7312440" y="3575435"/>
              <a:ext cx="394659"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Text Box 18"/>
            <p:cNvSpPr txBox="1">
              <a:spLocks noChangeArrowheads="1"/>
            </p:cNvSpPr>
            <p:nvPr/>
          </p:nvSpPr>
          <p:spPr bwMode="auto">
            <a:xfrm>
              <a:off x="8812667" y="3563713"/>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Text Box 18"/>
            <p:cNvSpPr txBox="1">
              <a:spLocks noChangeArrowheads="1"/>
            </p:cNvSpPr>
            <p:nvPr/>
          </p:nvSpPr>
          <p:spPr bwMode="auto">
            <a:xfrm>
              <a:off x="5806427" y="1942603"/>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文本框 96"/>
            <p:cNvSpPr txBox="1"/>
            <p:nvPr/>
          </p:nvSpPr>
          <p:spPr>
            <a:xfrm>
              <a:off x="2658184" y="3988828"/>
              <a:ext cx="829073" cy="338554"/>
            </a:xfrm>
            <a:prstGeom prst="rect">
              <a:avLst/>
            </a:prstGeom>
            <a:noFill/>
          </p:spPr>
          <p:txBody>
            <a:bodyPr wrap="none" rtlCol="0">
              <a:spAutoFit/>
            </a:bodyPr>
            <a:lstStyle>
              <a:defPPr>
                <a:defRPr lang="en-US"/>
              </a:defPPr>
              <a:lvl1pPr algn="ctr">
                <a:defRPr sz="1600" b="1"/>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文本框 97"/>
            <p:cNvSpPr txBox="1"/>
            <p:nvPr/>
          </p:nvSpPr>
          <p:spPr>
            <a:xfrm>
              <a:off x="8595562" y="3988828"/>
              <a:ext cx="829073" cy="338554"/>
            </a:xfrm>
            <a:prstGeom prst="rect">
              <a:avLst/>
            </a:prstGeom>
            <a:noFill/>
          </p:spPr>
          <p:txBody>
            <a:bodyPr wrap="none" rtlCol="0">
              <a:spAutoFit/>
            </a:bodyPr>
            <a:lstStyle/>
            <a:p>
              <a:pPr algn="ct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Area 2</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文本框 112"/>
            <p:cNvSpPr txBox="1"/>
            <p:nvPr/>
          </p:nvSpPr>
          <p:spPr>
            <a:xfrm>
              <a:off x="5393217" y="3102601"/>
              <a:ext cx="1165704" cy="307777"/>
            </a:xfrm>
            <a:prstGeom prst="rect">
              <a:avLst/>
            </a:prstGeom>
            <a:noFill/>
          </p:spPr>
          <p:txBody>
            <a:bodyPr wrap="none" rtlCol="0">
              <a:spAutoFit/>
            </a:bodyPr>
            <a:lstStyle/>
            <a:p>
              <a:pPr algn="ct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Virtual link</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 name="直接连接符 4"/>
          <p:cNvCxnSpPr/>
          <p:nvPr/>
        </p:nvCxnSpPr>
        <p:spPr>
          <a:xfrm>
            <a:off x="4850152" y="4111800"/>
            <a:ext cx="2466240" cy="0"/>
          </a:xfrm>
          <a:prstGeom prst="line">
            <a:avLst/>
          </a:prstGeom>
          <a:ln w="28575">
            <a:solidFill>
              <a:srgbClr val="EC7061"/>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108" name="AutoShape 17"/>
          <p:cNvSpPr>
            <a:spLocks noChangeArrowheads="1"/>
          </p:cNvSpPr>
          <p:nvPr/>
        </p:nvSpPr>
        <p:spPr bwMode="auto">
          <a:xfrm>
            <a:off x="2763629" y="5319614"/>
            <a:ext cx="3817280" cy="740845"/>
          </a:xfrm>
          <a:prstGeom prst="roundRect">
            <a:avLst>
              <a:gd name="adj" fmla="val 0"/>
            </a:avLst>
          </a:prstGeom>
          <a:solidFill>
            <a:srgbClr val="F4FBFE"/>
          </a:solidFill>
          <a:ln>
            <a:solidFill>
              <a:srgbClr val="99DFF9"/>
            </a:solidFill>
          </a:ln>
        </p:spPr>
        <p:txBody>
          <a:bodyPr wrap="square" rtlCol="0" anchor="ctr">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[R2-ospf-1]</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1</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[R2-ospf-1]area 1 </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[R2-ospf-1-area-0.0.0.1]</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vlink</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-peer 10.0.3.3</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AutoShape 17"/>
          <p:cNvSpPr>
            <a:spLocks noChangeArrowheads="1"/>
          </p:cNvSpPr>
          <p:nvPr/>
        </p:nvSpPr>
        <p:spPr bwMode="auto">
          <a:xfrm>
            <a:off x="6838379" y="5319613"/>
            <a:ext cx="3815766" cy="740845"/>
          </a:xfrm>
          <a:prstGeom prst="roundRect">
            <a:avLst>
              <a:gd name="adj" fmla="val 0"/>
            </a:avLst>
          </a:prstGeom>
          <a:solidFill>
            <a:srgbClr val="F4FBFE"/>
          </a:solidFill>
          <a:ln>
            <a:solidFill>
              <a:srgbClr val="99DFF9"/>
            </a:solidFill>
          </a:ln>
        </p:spPr>
        <p:txBody>
          <a:bodyPr wrap="square" rtlCol="0" anchor="ctr">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[R3-ospf-1]</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1</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[R3-ospf-1]area 1 </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[R3-ospf-1-area-0.0.0.1]</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vlink</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-peer 10.0.2.2</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0" name="直接连接符 109"/>
          <p:cNvCxnSpPr/>
          <p:nvPr/>
        </p:nvCxnSpPr>
        <p:spPr bwMode="auto">
          <a:xfrm>
            <a:off x="4569833" y="4558616"/>
            <a:ext cx="0" cy="654573"/>
          </a:xfrm>
          <a:prstGeom prst="line">
            <a:avLst/>
          </a:prstGeom>
          <a:solidFill>
            <a:schemeClr val="accent1"/>
          </a:solidFill>
          <a:ln w="28575" cap="flat" cmpd="sng" algn="ctr">
            <a:solidFill>
              <a:srgbClr val="EC7061"/>
            </a:solidFill>
            <a:prstDash val="sysDot"/>
            <a:round/>
            <a:headEnd type="none" w="med" len="med"/>
            <a:tailEnd type="triangle" w="med" len="med"/>
          </a:ln>
          <a:effectLst/>
        </p:spPr>
      </p:cxnSp>
      <p:cxnSp>
        <p:nvCxnSpPr>
          <p:cNvPr id="112" name="直接连接符 111"/>
          <p:cNvCxnSpPr/>
          <p:nvPr/>
        </p:nvCxnSpPr>
        <p:spPr bwMode="auto">
          <a:xfrm>
            <a:off x="7586392" y="4558616"/>
            <a:ext cx="0" cy="654573"/>
          </a:xfrm>
          <a:prstGeom prst="line">
            <a:avLst/>
          </a:prstGeom>
          <a:solidFill>
            <a:schemeClr val="accent1"/>
          </a:solidFill>
          <a:ln w="28575" cap="flat" cmpd="sng" algn="ctr">
            <a:solidFill>
              <a:srgbClr val="EC7061"/>
            </a:solidFill>
            <a:prstDash val="sysDot"/>
            <a:round/>
            <a:headEnd type="none" w="med" len="med"/>
            <a:tailEnd type="triangle" w="med" len="med"/>
          </a:ln>
          <a:effectLst/>
        </p:spPr>
      </p:cxnSp>
      <p:sp>
        <p:nvSpPr>
          <p:cNvPr id="53" name="文本框 52"/>
          <p:cNvSpPr txBox="1"/>
          <p:nvPr/>
        </p:nvSpPr>
        <p:spPr>
          <a:xfrm>
            <a:off x="3638621" y="3455547"/>
            <a:ext cx="1731564" cy="307777"/>
          </a:xfrm>
          <a:prstGeom prst="rect">
            <a:avLst/>
          </a:prstGeom>
          <a:noFill/>
        </p:spPr>
        <p:txBody>
          <a:bodyPr wrap="none" rtlCol="0">
            <a:sp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Router ID 10.0.2.2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a:xfrm>
            <a:off x="6955870" y="3455547"/>
            <a:ext cx="1731564" cy="307777"/>
          </a:xfrm>
          <a:prstGeom prst="rect">
            <a:avLst/>
          </a:prstGeom>
          <a:noFill/>
        </p:spPr>
        <p:txBody>
          <a:bodyPr wrap="none" rtlCol="0">
            <a:sp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Router ID 10.0.3.3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9513381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sym typeface="Huawei Sans" panose="020C0503030203020204" pitchFamily="34" charset="0"/>
              </a:rPr>
              <a:t>(</a:t>
            </a:r>
            <a:r>
              <a:rPr lang="en-US" dirty="0" err="1" smtClean="0">
                <a:sym typeface="Huawei Sans" panose="020C0503030203020204" pitchFamily="34" charset="0"/>
              </a:rPr>
              <a:t>TorF</a:t>
            </a:r>
            <a:r>
              <a:rPr lang="en-US" dirty="0" smtClean="0">
                <a:sym typeface="Huawei Sans" panose="020C0503030203020204" pitchFamily="34" charset="0"/>
              </a:rPr>
              <a:t>) A Network-summary-LSA can describe only one route.</a:t>
            </a:r>
            <a:endParaRPr lang="en-US" altLang="zh-CN" dirty="0" smtClean="0">
              <a:sym typeface="Huawei Sans" panose="020C0503030203020204" pitchFamily="34" charset="0"/>
            </a:endParaRPr>
          </a:p>
          <a:p>
            <a:r>
              <a:rPr lang="en-US" dirty="0" smtClean="0">
                <a:sym typeface="Huawei Sans" panose="020C0503030203020204" pitchFamily="34" charset="0"/>
              </a:rPr>
              <a:t>(Essay) How does OSPF prevent inter-area routing loops?</a:t>
            </a:r>
            <a:endParaRPr lang="en-US" altLang="zh-CN" dirty="0">
              <a:sym typeface="Huawei Sans" panose="020C0503030203020204" pitchFamily="34" charset="0"/>
            </a:endParaRPr>
          </a:p>
        </p:txBody>
      </p:sp>
    </p:spTree>
    <p:extLst>
      <p:ext uri="{BB962C8B-B14F-4D97-AF65-F5344CB8AC3E}">
        <p14:creationId xmlns:p14="http://schemas.microsoft.com/office/powerpoint/2010/main" val="268092544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mtClean="0">
                <a:sym typeface="Huawei Sans" panose="020C0503030203020204" pitchFamily="34" charset="0"/>
              </a:rPr>
              <a:t>OSPF introduces the concept of multi-area to support larger-scale networking.</a:t>
            </a:r>
            <a:endParaRPr lang="en-US" altLang="zh-CN" smtClean="0">
              <a:sym typeface="Huawei Sans" panose="020C0503030203020204" pitchFamily="34" charset="0"/>
            </a:endParaRPr>
          </a:p>
          <a:p>
            <a:r>
              <a:rPr lang="en-US" smtClean="0">
                <a:sym typeface="Huawei Sans" panose="020C0503030203020204" pitchFamily="34" charset="0"/>
              </a:rPr>
              <a:t>OSPF uses Type 3 LSAs to describe inter-area routing information.</a:t>
            </a:r>
            <a:endParaRPr lang="en-US" altLang="zh-CN" smtClean="0">
              <a:sym typeface="Huawei Sans" panose="020C0503030203020204" pitchFamily="34" charset="0"/>
            </a:endParaRPr>
          </a:p>
          <a:p>
            <a:r>
              <a:rPr lang="en-US" smtClean="0">
                <a:sym typeface="Huawei Sans" panose="020C0503030203020204" pitchFamily="34" charset="0"/>
              </a:rPr>
              <a:t>To prevent inter-area routing loops, OSPF defines multiple rules.</a:t>
            </a:r>
            <a:endParaRPr lang="en-US" altLang="zh-CN" smtClean="0">
              <a:sym typeface="Huawei Sans" panose="020C0503030203020204" pitchFamily="34" charset="0"/>
            </a:endParaRPr>
          </a:p>
          <a:p>
            <a:r>
              <a:rPr lang="en-US" smtClean="0">
                <a:sym typeface="Huawei Sans" panose="020C0503030203020204" pitchFamily="34" charset="0"/>
              </a:rPr>
              <a:t>An OSPF virtual link is a virtual and logical link deployed between two OSPF routers. It traverses a non-backbone area to connect another non-backbone area to the backbone area (area 0). The virtual link is only used in the scenario where a non-backbone area is not directly connected to area 0.</a:t>
            </a:r>
            <a:endParaRPr lang="en-US" altLang="zh-CN" dirty="0">
              <a:sym typeface="Huawei Sans" panose="020C0503030203020204" pitchFamily="34" charset="0"/>
            </a:endParaRPr>
          </a:p>
        </p:txBody>
      </p:sp>
    </p:spTree>
    <p:extLst>
      <p:ext uri="{BB962C8B-B14F-4D97-AF65-F5344CB8AC3E}">
        <p14:creationId xmlns:p14="http://schemas.microsoft.com/office/powerpoint/2010/main" val="26472176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b="1" dirty="0" smtClean="0">
                <a:sym typeface="Huawei Sans" panose="020C0503030203020204" pitchFamily="34" charset="0"/>
              </a:rPr>
              <a:t>Intra-Area Route Calculation</a:t>
            </a:r>
            <a:endParaRPr lang="en-US" altLang="zh-CN" b="1" dirty="0" smtClean="0">
              <a:sym typeface="Huawei Sans" panose="020C0503030203020204" pitchFamily="34" charset="0"/>
            </a:endParaRPr>
          </a:p>
          <a:p>
            <a:pPr lvl="1">
              <a:buFont typeface="微软雅黑" panose="020B0503020204020204" pitchFamily="34" charset="-122"/>
              <a:buChar char="▪"/>
            </a:pPr>
            <a:r>
              <a:rPr lang="en-US" b="1" dirty="0" smtClean="0">
                <a:sym typeface="Huawei Sans" panose="020C0503030203020204" pitchFamily="34" charset="0"/>
              </a:rPr>
              <a:t>Introduction to LSAs</a:t>
            </a:r>
          </a:p>
          <a:p>
            <a:pPr lvl="1"/>
            <a:r>
              <a:rPr lang="en-US" dirty="0" smtClean="0">
                <a:solidFill>
                  <a:schemeClr val="bg1">
                    <a:lumMod val="50000"/>
                  </a:schemeClr>
                </a:solidFill>
                <a:sym typeface="Huawei Sans" panose="020C0503030203020204" pitchFamily="34" charset="0"/>
              </a:rPr>
              <a:t>Router-LSA</a:t>
            </a:r>
          </a:p>
          <a:p>
            <a:pPr lvl="1"/>
            <a:r>
              <a:rPr lang="en-US" dirty="0" smtClean="0">
                <a:solidFill>
                  <a:schemeClr val="bg1">
                    <a:lumMod val="50000"/>
                  </a:schemeClr>
                </a:solidFill>
                <a:sym typeface="Huawei Sans" panose="020C0503030203020204" pitchFamily="34" charset="0"/>
              </a:rPr>
              <a:t>Network-LSA</a:t>
            </a:r>
          </a:p>
          <a:p>
            <a:pPr lvl="1"/>
            <a:r>
              <a:rPr lang="en-US" dirty="0" smtClean="0">
                <a:solidFill>
                  <a:schemeClr val="bg1">
                    <a:lumMod val="50000"/>
                  </a:schemeClr>
                </a:solidFill>
                <a:sym typeface="Huawei Sans" panose="020C0503030203020204" pitchFamily="34" charset="0"/>
              </a:rPr>
              <a:t>SPF Calculation Process</a:t>
            </a:r>
          </a:p>
          <a:p>
            <a:r>
              <a:rPr lang="en-US" dirty="0" smtClean="0">
                <a:solidFill>
                  <a:schemeClr val="bg1">
                    <a:lumMod val="50000"/>
                  </a:schemeClr>
                </a:solidFill>
                <a:sym typeface="Huawei Sans" panose="020C0503030203020204" pitchFamily="34" charset="0"/>
              </a:rPr>
              <a:t>Inter-Area Route Calculation</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External Route Calculation</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245393529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solidFill>
                  <a:schemeClr val="bg1">
                    <a:lumMod val="50000"/>
                  </a:schemeClr>
                </a:solidFill>
                <a:sym typeface="Huawei Sans" panose="020C0503030203020204" pitchFamily="34" charset="0"/>
              </a:rPr>
              <a:t>Intra-Area Route Calculation</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Inter-Area Route Calculation</a:t>
            </a:r>
            <a:endParaRPr lang="en-US" altLang="zh-CN" dirty="0" smtClean="0">
              <a:solidFill>
                <a:schemeClr val="bg1">
                  <a:lumMod val="50000"/>
                </a:schemeClr>
              </a:solidFill>
              <a:sym typeface="Huawei Sans" panose="020C0503030203020204" pitchFamily="34" charset="0"/>
            </a:endParaRPr>
          </a:p>
          <a:p>
            <a:r>
              <a:rPr lang="en-US" b="1" dirty="0" smtClean="0">
                <a:sym typeface="Huawei Sans" panose="020C0503030203020204" pitchFamily="34" charset="0"/>
              </a:rPr>
              <a:t>External Route Calculation</a:t>
            </a:r>
            <a:endParaRPr lang="en-US" altLang="zh-CN" b="1" dirty="0">
              <a:sym typeface="Huawei Sans" panose="020C0503030203020204" pitchFamily="34" charset="0"/>
            </a:endParaRPr>
          </a:p>
        </p:txBody>
      </p:sp>
    </p:spTree>
    <p:extLst>
      <p:ext uri="{BB962C8B-B14F-4D97-AF65-F5344CB8AC3E}">
        <p14:creationId xmlns:p14="http://schemas.microsoft.com/office/powerpoint/2010/main" val="124700783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占位符 25"/>
          <p:cNvSpPr>
            <a:spLocks noGrp="1"/>
          </p:cNvSpPr>
          <p:nvPr>
            <p:ph type="body" sz="quarter" idx="10"/>
          </p:nvPr>
        </p:nvSpPr>
        <p:spPr>
          <a:xfrm>
            <a:off x="5357491" y="2059333"/>
            <a:ext cx="6400561" cy="3863119"/>
          </a:xfrm>
        </p:spPr>
        <p:txBody>
          <a:bodyPr/>
          <a:lstStyle/>
          <a:p>
            <a:pPr marL="0" indent="0">
              <a:buNone/>
            </a:pPr>
            <a:r>
              <a:rPr lang="en-US" sz="2000" dirty="0" smtClean="0">
                <a:sym typeface="Huawei Sans" panose="020C0503030203020204" pitchFamily="34" charset="0"/>
              </a:rPr>
              <a:t>The OSPF protocol is not enabled for some links on the network.</a:t>
            </a:r>
            <a:endParaRPr lang="en-US" altLang="zh-CN" sz="2000" dirty="0" smtClean="0">
              <a:sym typeface="Huawei Sans" panose="020C0503030203020204" pitchFamily="34" charset="0"/>
            </a:endParaRPr>
          </a:p>
          <a:p>
            <a:pPr lvl="1"/>
            <a:r>
              <a:rPr lang="en-US" sz="1800" dirty="0" smtClean="0">
                <a:sym typeface="Huawei Sans" panose="020C0503030203020204" pitchFamily="34" charset="0"/>
              </a:rPr>
              <a:t>Routers connect to external networks using static routes or BGP routes.</a:t>
            </a:r>
          </a:p>
          <a:p>
            <a:pPr lvl="1"/>
            <a:r>
              <a:rPr lang="en-US" sz="1800" dirty="0" smtClean="0">
                <a:sym typeface="Huawei Sans" panose="020C0503030203020204" pitchFamily="34" charset="0"/>
              </a:rPr>
              <a:t>The OSPF protocol is not enabled for the link directly connected to the server.</a:t>
            </a:r>
            <a:endParaRPr lang="en-US" altLang="zh-CN" sz="1800" dirty="0">
              <a:sym typeface="Huawei Sans" panose="020C0503030203020204" pitchFamily="34" charset="0"/>
            </a:endParaRPr>
          </a:p>
        </p:txBody>
      </p:sp>
      <p:sp>
        <p:nvSpPr>
          <p:cNvPr id="2" name="标题 1"/>
          <p:cNvSpPr>
            <a:spLocks noGrp="1"/>
          </p:cNvSpPr>
          <p:nvPr>
            <p:ph type="title"/>
          </p:nvPr>
        </p:nvSpPr>
        <p:spPr/>
        <p:txBody>
          <a:bodyPr/>
          <a:lstStyle/>
          <a:p>
            <a:r>
              <a:rPr lang="en-US" smtClean="0">
                <a:sym typeface="Huawei Sans" panose="020C0503030203020204" pitchFamily="34" charset="0"/>
              </a:rPr>
              <a:t>Importing External Routes</a:t>
            </a:r>
            <a:endParaRPr lang="en-US" altLang="zh-CN" dirty="0">
              <a:sym typeface="Huawei Sans" panose="020C0503030203020204" pitchFamily="34" charset="0"/>
            </a:endParaRPr>
          </a:p>
        </p:txBody>
      </p:sp>
      <p:grpSp>
        <p:nvGrpSpPr>
          <p:cNvPr id="55" name="组合 54"/>
          <p:cNvGrpSpPr/>
          <p:nvPr/>
        </p:nvGrpSpPr>
        <p:grpSpPr>
          <a:xfrm>
            <a:off x="673177" y="1467458"/>
            <a:ext cx="4503291" cy="4821860"/>
            <a:chOff x="673177" y="1467458"/>
            <a:chExt cx="4503291" cy="4821860"/>
          </a:xfrm>
        </p:grpSpPr>
        <p:cxnSp>
          <p:nvCxnSpPr>
            <p:cNvPr id="56" name="直接箭头连接符 55"/>
            <p:cNvCxnSpPr/>
            <p:nvPr/>
          </p:nvCxnSpPr>
          <p:spPr>
            <a:xfrm>
              <a:off x="2215485" y="2698795"/>
              <a:ext cx="468867"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57" name="圆角矩形 56"/>
            <p:cNvSpPr/>
            <p:nvPr/>
          </p:nvSpPr>
          <p:spPr>
            <a:xfrm>
              <a:off x="2904239" y="4186811"/>
              <a:ext cx="1966918" cy="1482798"/>
            </a:xfrm>
            <a:prstGeom prst="roundRect">
              <a:avLst>
                <a:gd name="adj" fmla="val 8101"/>
              </a:avLst>
            </a:prstGeom>
            <a:solidFill>
              <a:schemeClr val="bg1">
                <a:lumMod val="95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圆角矩形 57"/>
            <p:cNvSpPr/>
            <p:nvPr/>
          </p:nvSpPr>
          <p:spPr>
            <a:xfrm>
              <a:off x="673178" y="4186811"/>
              <a:ext cx="1966918" cy="1482798"/>
            </a:xfrm>
            <a:prstGeom prst="roundRect">
              <a:avLst>
                <a:gd name="adj" fmla="val 8101"/>
              </a:avLst>
            </a:prstGeom>
            <a:solidFill>
              <a:schemeClr val="bg1">
                <a:lumMod val="95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圆角矩形 58"/>
            <p:cNvSpPr/>
            <p:nvPr/>
          </p:nvSpPr>
          <p:spPr>
            <a:xfrm>
              <a:off x="673177" y="2750332"/>
              <a:ext cx="4195899" cy="1301465"/>
            </a:xfrm>
            <a:prstGeom prst="roundRect">
              <a:avLst>
                <a:gd name="adj" fmla="val 8529"/>
              </a:avLst>
            </a:prstGeom>
            <a:solidFill>
              <a:srgbClr val="F3FBFE"/>
            </a:solid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0" name="图片 5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45485" y="3968856"/>
              <a:ext cx="540000" cy="442800"/>
            </a:xfrm>
            <a:prstGeom prst="rect">
              <a:avLst/>
            </a:prstGeom>
          </p:spPr>
        </p:pic>
        <p:pic>
          <p:nvPicPr>
            <p:cNvPr id="61" name="图片 60"/>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41028" y="3968856"/>
              <a:ext cx="540000" cy="442800"/>
            </a:xfrm>
            <a:prstGeom prst="rect">
              <a:avLst/>
            </a:prstGeom>
          </p:spPr>
        </p:pic>
        <p:pic>
          <p:nvPicPr>
            <p:cNvPr id="62" name="图片 6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96230" y="3968856"/>
              <a:ext cx="540000" cy="442800"/>
            </a:xfrm>
            <a:prstGeom prst="rect">
              <a:avLst/>
            </a:prstGeom>
          </p:spPr>
        </p:pic>
        <p:pic>
          <p:nvPicPr>
            <p:cNvPr id="63" name="图片 62"/>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3087911" y="3968856"/>
              <a:ext cx="540000" cy="442800"/>
            </a:xfrm>
            <a:prstGeom prst="rect">
              <a:avLst/>
            </a:prstGeom>
          </p:spPr>
        </p:pic>
        <p:cxnSp>
          <p:nvCxnSpPr>
            <p:cNvPr id="64" name="直接连接符 63"/>
            <p:cNvCxnSpPr>
              <a:stCxn id="115" idx="3"/>
              <a:endCxn id="119" idx="1"/>
            </p:cNvCxnSpPr>
            <p:nvPr/>
          </p:nvCxnSpPr>
          <p:spPr>
            <a:xfrm>
              <a:off x="2486041" y="3131644"/>
              <a:ext cx="600184" cy="0"/>
            </a:xfrm>
            <a:prstGeom prst="line">
              <a:avLst/>
            </a:prstGeom>
            <a:ln w="1905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65" name="直接连接符 64"/>
            <p:cNvCxnSpPr>
              <a:stCxn id="115" idx="2"/>
              <a:endCxn id="61" idx="0"/>
            </p:cNvCxnSpPr>
            <p:nvPr/>
          </p:nvCxnSpPr>
          <p:spPr>
            <a:xfrm flipH="1">
              <a:off x="1111028" y="3353044"/>
              <a:ext cx="1105013" cy="615812"/>
            </a:xfrm>
            <a:prstGeom prst="line">
              <a:avLst/>
            </a:prstGeom>
            <a:ln w="1905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66" name="直接连接符 65"/>
            <p:cNvCxnSpPr>
              <a:stCxn id="119" idx="2"/>
              <a:endCxn id="62" idx="0"/>
            </p:cNvCxnSpPr>
            <p:nvPr/>
          </p:nvCxnSpPr>
          <p:spPr>
            <a:xfrm>
              <a:off x="3356225" y="3353044"/>
              <a:ext cx="1110005" cy="615812"/>
            </a:xfrm>
            <a:prstGeom prst="line">
              <a:avLst/>
            </a:prstGeom>
            <a:ln w="19050"/>
          </p:spPr>
          <p:style>
            <a:lnRef idx="1">
              <a:schemeClr val="dk1"/>
            </a:lnRef>
            <a:fillRef idx="0">
              <a:schemeClr val="dk1"/>
            </a:fillRef>
            <a:effectRef idx="0">
              <a:schemeClr val="dk1"/>
            </a:effectRef>
            <a:fontRef idx="minor">
              <a:schemeClr val="tx1"/>
            </a:fontRef>
          </p:style>
        </p:cxnSp>
        <p:cxnSp>
          <p:nvCxnSpPr>
            <p:cNvPr id="67" name="直接连接符 66"/>
            <p:cNvCxnSpPr>
              <a:stCxn id="60" idx="0"/>
              <a:endCxn id="119" idx="2"/>
            </p:cNvCxnSpPr>
            <p:nvPr/>
          </p:nvCxnSpPr>
          <p:spPr>
            <a:xfrm flipV="1">
              <a:off x="2215485" y="3353044"/>
              <a:ext cx="1140740" cy="615812"/>
            </a:xfrm>
            <a:prstGeom prst="line">
              <a:avLst/>
            </a:prstGeom>
            <a:ln w="19050"/>
          </p:spPr>
          <p:style>
            <a:lnRef idx="1">
              <a:schemeClr val="dk1"/>
            </a:lnRef>
            <a:fillRef idx="0">
              <a:schemeClr val="dk1"/>
            </a:fillRef>
            <a:effectRef idx="0">
              <a:schemeClr val="dk1"/>
            </a:effectRef>
            <a:fontRef idx="minor">
              <a:schemeClr val="tx1"/>
            </a:fontRef>
          </p:style>
        </p:cxnSp>
        <p:cxnSp>
          <p:nvCxnSpPr>
            <p:cNvPr id="68" name="直接连接符 67"/>
            <p:cNvCxnSpPr>
              <a:stCxn id="63" idx="0"/>
              <a:endCxn id="115" idx="2"/>
            </p:cNvCxnSpPr>
            <p:nvPr/>
          </p:nvCxnSpPr>
          <p:spPr>
            <a:xfrm flipH="1" flipV="1">
              <a:off x="2216041" y="3353044"/>
              <a:ext cx="1141870" cy="615812"/>
            </a:xfrm>
            <a:prstGeom prst="line">
              <a:avLst/>
            </a:prstGeom>
            <a:ln w="1905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69" name="直接连接符 68"/>
            <p:cNvCxnSpPr>
              <a:stCxn id="61" idx="2"/>
            </p:cNvCxnSpPr>
            <p:nvPr/>
          </p:nvCxnSpPr>
          <p:spPr>
            <a:xfrm>
              <a:off x="1111028" y="4411656"/>
              <a:ext cx="0" cy="658415"/>
            </a:xfrm>
            <a:prstGeom prst="line">
              <a:avLst/>
            </a:prstGeom>
            <a:ln w="1905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70" name="直接连接符 69"/>
            <p:cNvCxnSpPr>
              <a:stCxn id="60" idx="2"/>
            </p:cNvCxnSpPr>
            <p:nvPr/>
          </p:nvCxnSpPr>
          <p:spPr>
            <a:xfrm>
              <a:off x="2215485" y="4411656"/>
              <a:ext cx="0" cy="658415"/>
            </a:xfrm>
            <a:prstGeom prst="line">
              <a:avLst/>
            </a:prstGeom>
            <a:ln w="19050"/>
          </p:spPr>
          <p:style>
            <a:lnRef idx="1">
              <a:schemeClr val="dk1"/>
            </a:lnRef>
            <a:fillRef idx="0">
              <a:schemeClr val="dk1"/>
            </a:fillRef>
            <a:effectRef idx="0">
              <a:schemeClr val="dk1"/>
            </a:effectRef>
            <a:fontRef idx="minor">
              <a:schemeClr val="tx1"/>
            </a:fontRef>
          </p:style>
        </p:cxnSp>
        <p:cxnSp>
          <p:nvCxnSpPr>
            <p:cNvPr id="71" name="直接连接符 70"/>
            <p:cNvCxnSpPr>
              <a:stCxn id="63" idx="2"/>
            </p:cNvCxnSpPr>
            <p:nvPr/>
          </p:nvCxnSpPr>
          <p:spPr>
            <a:xfrm>
              <a:off x="3357911" y="4411656"/>
              <a:ext cx="0" cy="658415"/>
            </a:xfrm>
            <a:prstGeom prst="line">
              <a:avLst/>
            </a:prstGeom>
            <a:ln w="1905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72" name="直接连接符 71"/>
            <p:cNvCxnSpPr>
              <a:stCxn id="62" idx="2"/>
            </p:cNvCxnSpPr>
            <p:nvPr/>
          </p:nvCxnSpPr>
          <p:spPr>
            <a:xfrm>
              <a:off x="4466230" y="4411656"/>
              <a:ext cx="0" cy="658415"/>
            </a:xfrm>
            <a:prstGeom prst="line">
              <a:avLst/>
            </a:prstGeom>
            <a:ln w="19050"/>
          </p:spPr>
          <p:style>
            <a:lnRef idx="1">
              <a:schemeClr val="dk1"/>
            </a:lnRef>
            <a:fillRef idx="0">
              <a:schemeClr val="dk1"/>
            </a:fillRef>
            <a:effectRef idx="0">
              <a:schemeClr val="dk1"/>
            </a:effectRef>
            <a:fontRef idx="minor">
              <a:schemeClr val="tx1"/>
            </a:fontRef>
          </p:style>
        </p:cxnSp>
        <p:cxnSp>
          <p:nvCxnSpPr>
            <p:cNvPr id="73" name="直接连接符 72"/>
            <p:cNvCxnSpPr>
              <a:endCxn id="77" idx="0"/>
            </p:cNvCxnSpPr>
            <p:nvPr/>
          </p:nvCxnSpPr>
          <p:spPr>
            <a:xfrm>
              <a:off x="1111028" y="5165138"/>
              <a:ext cx="0" cy="681380"/>
            </a:xfrm>
            <a:prstGeom prst="line">
              <a:avLst/>
            </a:prstGeom>
            <a:ln w="1905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74" name="直接连接符 73"/>
            <p:cNvCxnSpPr>
              <a:endCxn id="78" idx="0"/>
            </p:cNvCxnSpPr>
            <p:nvPr/>
          </p:nvCxnSpPr>
          <p:spPr>
            <a:xfrm>
              <a:off x="2215485" y="5165138"/>
              <a:ext cx="0" cy="681380"/>
            </a:xfrm>
            <a:prstGeom prst="line">
              <a:avLst/>
            </a:prstGeom>
            <a:ln w="19050"/>
          </p:spPr>
          <p:style>
            <a:lnRef idx="1">
              <a:schemeClr val="dk1"/>
            </a:lnRef>
            <a:fillRef idx="0">
              <a:schemeClr val="dk1"/>
            </a:fillRef>
            <a:effectRef idx="0">
              <a:schemeClr val="dk1"/>
            </a:effectRef>
            <a:fontRef idx="minor">
              <a:schemeClr val="tx1"/>
            </a:fontRef>
          </p:style>
        </p:cxnSp>
        <p:cxnSp>
          <p:nvCxnSpPr>
            <p:cNvPr id="75" name="直接连接符 74"/>
            <p:cNvCxnSpPr>
              <a:endCxn id="92" idx="0"/>
            </p:cNvCxnSpPr>
            <p:nvPr/>
          </p:nvCxnSpPr>
          <p:spPr>
            <a:xfrm>
              <a:off x="3357911" y="5165138"/>
              <a:ext cx="0" cy="681380"/>
            </a:xfrm>
            <a:prstGeom prst="line">
              <a:avLst/>
            </a:prstGeom>
            <a:ln w="1905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76" name="直接连接符 75"/>
            <p:cNvCxnSpPr>
              <a:endCxn id="93" idx="0"/>
            </p:cNvCxnSpPr>
            <p:nvPr/>
          </p:nvCxnSpPr>
          <p:spPr>
            <a:xfrm>
              <a:off x="4466230" y="5165138"/>
              <a:ext cx="0" cy="681380"/>
            </a:xfrm>
            <a:prstGeom prst="line">
              <a:avLst/>
            </a:prstGeom>
            <a:ln w="19050"/>
          </p:spPr>
          <p:style>
            <a:lnRef idx="1">
              <a:schemeClr val="dk1"/>
            </a:lnRef>
            <a:fillRef idx="0">
              <a:schemeClr val="dk1"/>
            </a:fillRef>
            <a:effectRef idx="0">
              <a:schemeClr val="dk1"/>
            </a:effectRef>
            <a:fontRef idx="minor">
              <a:schemeClr val="tx1"/>
            </a:fontRef>
          </p:style>
        </p:cxnSp>
        <p:pic>
          <p:nvPicPr>
            <p:cNvPr id="77" name="图片 76"/>
            <p:cNvPicPr>
              <a:picLocks/>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41028" y="5846518"/>
              <a:ext cx="540000" cy="442800"/>
            </a:xfrm>
            <a:prstGeom prst="rect">
              <a:avLst/>
            </a:prstGeom>
          </p:spPr>
        </p:pic>
        <p:pic>
          <p:nvPicPr>
            <p:cNvPr id="78" name="图片 7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945485" y="5846518"/>
              <a:ext cx="540000" cy="442800"/>
            </a:xfrm>
            <a:prstGeom prst="rect">
              <a:avLst/>
            </a:prstGeom>
          </p:spPr>
        </p:pic>
        <p:pic>
          <p:nvPicPr>
            <p:cNvPr id="92" name="图片 91"/>
            <p:cNvPicPr>
              <a:picLocks/>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3087911" y="5846518"/>
              <a:ext cx="540000" cy="442800"/>
            </a:xfrm>
            <a:prstGeom prst="rect">
              <a:avLst/>
            </a:prstGeom>
          </p:spPr>
        </p:pic>
        <p:pic>
          <p:nvPicPr>
            <p:cNvPr id="93" name="图片 9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196230" y="5846518"/>
              <a:ext cx="540000" cy="442800"/>
            </a:xfrm>
            <a:prstGeom prst="rect">
              <a:avLst/>
            </a:prstGeom>
          </p:spPr>
        </p:pic>
        <p:sp>
          <p:nvSpPr>
            <p:cNvPr id="101" name="文本框 100"/>
            <p:cNvSpPr txBox="1"/>
            <p:nvPr/>
          </p:nvSpPr>
          <p:spPr>
            <a:xfrm>
              <a:off x="2268191" y="3835251"/>
              <a:ext cx="974151" cy="461665"/>
            </a:xfrm>
            <a:prstGeom prst="rect">
              <a:avLst/>
            </a:prstGeom>
            <a:noFill/>
          </p:spPr>
          <p:txBody>
            <a:bodyPr wrap="square" rtlCol="0" anchor="ctr">
              <a:spAutoFit/>
            </a:bodyPr>
            <a:lstStyle/>
            <a:p>
              <a:pPr algn="ctr" fontAlgn="ctr"/>
              <a:r>
                <a:rPr lang="en-US" sz="2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文本框 111"/>
            <p:cNvSpPr txBox="1"/>
            <p:nvPr/>
          </p:nvSpPr>
          <p:spPr>
            <a:xfrm>
              <a:off x="2278307" y="4719794"/>
              <a:ext cx="974151" cy="461665"/>
            </a:xfrm>
            <a:prstGeom prst="rect">
              <a:avLst/>
            </a:prstGeom>
            <a:noFill/>
          </p:spPr>
          <p:txBody>
            <a:bodyPr wrap="square" rtlCol="0" anchor="ctr">
              <a:spAutoFit/>
            </a:bodyPr>
            <a:lstStyle/>
            <a:p>
              <a:pPr algn="ctr" fontAlgn="ctr"/>
              <a:r>
                <a:rPr lang="en-US" sz="2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5" name="图片 114"/>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946041" y="2910244"/>
              <a:ext cx="540000" cy="442800"/>
            </a:xfrm>
            <a:prstGeom prst="rect">
              <a:avLst/>
            </a:prstGeom>
          </p:spPr>
        </p:pic>
        <p:pic>
          <p:nvPicPr>
            <p:cNvPr id="119" name="图片 1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86225" y="2910244"/>
              <a:ext cx="540000" cy="442800"/>
            </a:xfrm>
            <a:prstGeom prst="rect">
              <a:avLst/>
            </a:prstGeom>
          </p:spPr>
        </p:pic>
        <p:sp>
          <p:nvSpPr>
            <p:cNvPr id="122" name="文本框 121"/>
            <p:cNvSpPr txBox="1"/>
            <p:nvPr/>
          </p:nvSpPr>
          <p:spPr>
            <a:xfrm>
              <a:off x="3475198" y="5302385"/>
              <a:ext cx="756938"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Area </a:t>
              </a:r>
              <a:r>
                <a:rPr lang="en-US" sz="1400" i="1" dirty="0" smtClean="0">
                  <a:latin typeface="Huawei Sans" panose="020C0503030203020204" pitchFamily="34" charset="0"/>
                  <a:ea typeface="方正兰亭黑简体" panose="02000000000000000000" pitchFamily="2" charset="-122"/>
                  <a:sym typeface="Huawei Sans" panose="020C0503030203020204" pitchFamily="34" charset="0"/>
                </a:rPr>
                <a:t>N</a:t>
              </a:r>
              <a:endParaRPr lang="en-US" altLang="zh-CN" sz="1400" i="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文本框 122"/>
            <p:cNvSpPr txBox="1"/>
            <p:nvPr/>
          </p:nvSpPr>
          <p:spPr>
            <a:xfrm>
              <a:off x="1299210" y="5313428"/>
              <a:ext cx="720069"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文本框 123"/>
            <p:cNvSpPr txBox="1"/>
            <p:nvPr/>
          </p:nvSpPr>
          <p:spPr>
            <a:xfrm>
              <a:off x="3920352" y="3001374"/>
              <a:ext cx="720069"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5" name="图片 124"/>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41028" y="4857191"/>
              <a:ext cx="540000" cy="442800"/>
            </a:xfrm>
            <a:prstGeom prst="rect">
              <a:avLst/>
            </a:prstGeom>
          </p:spPr>
        </p:pic>
        <p:pic>
          <p:nvPicPr>
            <p:cNvPr id="126" name="图片 1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45485" y="4841694"/>
              <a:ext cx="540000" cy="442800"/>
            </a:xfrm>
            <a:prstGeom prst="rect">
              <a:avLst/>
            </a:prstGeom>
          </p:spPr>
        </p:pic>
        <p:pic>
          <p:nvPicPr>
            <p:cNvPr id="127" name="图片 126"/>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3087911" y="4857597"/>
              <a:ext cx="540000" cy="442800"/>
            </a:xfrm>
            <a:prstGeom prst="rect">
              <a:avLst/>
            </a:prstGeom>
          </p:spPr>
        </p:pic>
        <p:pic>
          <p:nvPicPr>
            <p:cNvPr id="128" name="图片 1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96230" y="4857597"/>
              <a:ext cx="540000" cy="442800"/>
            </a:xfrm>
            <a:prstGeom prst="rect">
              <a:avLst/>
            </a:prstGeom>
          </p:spPr>
        </p:pic>
        <p:pic>
          <p:nvPicPr>
            <p:cNvPr id="141" name="图片 1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85460" y="2066132"/>
              <a:ext cx="540765" cy="442800"/>
            </a:xfrm>
            <a:prstGeom prst="rect">
              <a:avLst/>
            </a:prstGeom>
          </p:spPr>
        </p:pic>
        <p:pic>
          <p:nvPicPr>
            <p:cNvPr id="142" name="图片 14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46041" y="2064771"/>
              <a:ext cx="540765" cy="442800"/>
            </a:xfrm>
            <a:prstGeom prst="rect">
              <a:avLst/>
            </a:prstGeom>
          </p:spPr>
        </p:pic>
        <p:cxnSp>
          <p:nvCxnSpPr>
            <p:cNvPr id="143" name="直接连接符 142"/>
            <p:cNvCxnSpPr>
              <a:stCxn id="142" idx="0"/>
              <a:endCxn id="145" idx="1"/>
            </p:cNvCxnSpPr>
            <p:nvPr/>
          </p:nvCxnSpPr>
          <p:spPr>
            <a:xfrm flipV="1">
              <a:off x="2216424" y="1695559"/>
              <a:ext cx="96161" cy="369212"/>
            </a:xfrm>
            <a:prstGeom prst="line">
              <a:avLst/>
            </a:prstGeom>
            <a:ln w="19050"/>
          </p:spPr>
          <p:style>
            <a:lnRef idx="1">
              <a:schemeClr val="dk1"/>
            </a:lnRef>
            <a:fillRef idx="0">
              <a:schemeClr val="dk1"/>
            </a:fillRef>
            <a:effectRef idx="0">
              <a:schemeClr val="dk1"/>
            </a:effectRef>
            <a:fontRef idx="minor">
              <a:schemeClr val="tx1"/>
            </a:fontRef>
          </p:style>
        </p:cxnSp>
        <p:cxnSp>
          <p:nvCxnSpPr>
            <p:cNvPr id="144" name="直接连接符 143"/>
            <p:cNvCxnSpPr>
              <a:stCxn id="145" idx="3"/>
              <a:endCxn id="141" idx="0"/>
            </p:cNvCxnSpPr>
            <p:nvPr/>
          </p:nvCxnSpPr>
          <p:spPr>
            <a:xfrm>
              <a:off x="3218179" y="1695559"/>
              <a:ext cx="137664" cy="370573"/>
            </a:xfrm>
            <a:prstGeom prst="line">
              <a:avLst/>
            </a:prstGeom>
            <a:ln w="19050"/>
          </p:spPr>
          <p:style>
            <a:lnRef idx="1">
              <a:schemeClr val="dk1"/>
            </a:lnRef>
            <a:fillRef idx="0">
              <a:schemeClr val="dk1"/>
            </a:fillRef>
            <a:effectRef idx="0">
              <a:schemeClr val="dk1"/>
            </a:effectRef>
            <a:fontRef idx="minor">
              <a:schemeClr val="tx1"/>
            </a:fontRef>
          </p:style>
        </p:cxnSp>
        <p:pic>
          <p:nvPicPr>
            <p:cNvPr id="145" name="图片 14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312585" y="1467458"/>
              <a:ext cx="905594" cy="456201"/>
            </a:xfrm>
            <a:prstGeom prst="rect">
              <a:avLst/>
            </a:prstGeom>
          </p:spPr>
        </p:pic>
        <p:cxnSp>
          <p:nvCxnSpPr>
            <p:cNvPr id="146" name="直接连接符 145"/>
            <p:cNvCxnSpPr>
              <a:stCxn id="142" idx="2"/>
              <a:endCxn id="115" idx="0"/>
            </p:cNvCxnSpPr>
            <p:nvPr/>
          </p:nvCxnSpPr>
          <p:spPr>
            <a:xfrm flipH="1">
              <a:off x="2216041" y="2507571"/>
              <a:ext cx="383" cy="402673"/>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47" name="直接连接符 146"/>
            <p:cNvCxnSpPr>
              <a:stCxn id="141" idx="2"/>
              <a:endCxn id="119" idx="0"/>
            </p:cNvCxnSpPr>
            <p:nvPr/>
          </p:nvCxnSpPr>
          <p:spPr>
            <a:xfrm>
              <a:off x="3355843" y="2508932"/>
              <a:ext cx="382" cy="401312"/>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119" idx="3"/>
              <a:endCxn id="149" idx="1"/>
            </p:cNvCxnSpPr>
            <p:nvPr/>
          </p:nvCxnSpPr>
          <p:spPr>
            <a:xfrm flipV="1">
              <a:off x="3626225" y="2280734"/>
              <a:ext cx="570005" cy="85091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pic>
          <p:nvPicPr>
            <p:cNvPr id="149" name="图片 148"/>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4196230" y="2059334"/>
              <a:ext cx="540000" cy="442800"/>
            </a:xfrm>
            <a:prstGeom prst="rect">
              <a:avLst/>
            </a:prstGeom>
          </p:spPr>
        </p:pic>
        <p:sp>
          <p:nvSpPr>
            <p:cNvPr id="150" name="TextBox 153"/>
            <p:cNvSpPr txBox="1"/>
            <p:nvPr/>
          </p:nvSpPr>
          <p:spPr>
            <a:xfrm>
              <a:off x="3798209" y="1549013"/>
              <a:ext cx="1378259" cy="523220"/>
            </a:xfrm>
            <a:prstGeom prst="rect">
              <a:avLst/>
            </a:prstGeom>
            <a:noFill/>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Common server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椭圆 150"/>
            <p:cNvSpPr>
              <a:spLocks noChangeAspect="1"/>
            </p:cNvSpPr>
            <p:nvPr/>
          </p:nvSpPr>
          <p:spPr>
            <a:xfrm>
              <a:off x="2689653" y="2606447"/>
              <a:ext cx="177775"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2" name="直接箭头连接符 151"/>
            <p:cNvCxnSpPr/>
            <p:nvPr/>
          </p:nvCxnSpPr>
          <p:spPr>
            <a:xfrm flipH="1">
              <a:off x="2876344" y="2698795"/>
              <a:ext cx="468867"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53" name="直接箭头连接符 152"/>
            <p:cNvCxnSpPr/>
            <p:nvPr/>
          </p:nvCxnSpPr>
          <p:spPr>
            <a:xfrm>
              <a:off x="3941436" y="2698795"/>
              <a:ext cx="468867"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154" name="椭圆 153"/>
            <p:cNvSpPr>
              <a:spLocks noChangeAspect="1"/>
            </p:cNvSpPr>
            <p:nvPr/>
          </p:nvSpPr>
          <p:spPr>
            <a:xfrm>
              <a:off x="4415604" y="2606447"/>
              <a:ext cx="177775"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44599358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3" name="直接连接符 82"/>
          <p:cNvCxnSpPr>
            <a:endCxn id="82" idx="2"/>
          </p:cNvCxnSpPr>
          <p:nvPr/>
        </p:nvCxnSpPr>
        <p:spPr bwMode="auto">
          <a:xfrm flipH="1" flipV="1">
            <a:off x="1718772" y="2242191"/>
            <a:ext cx="1645014" cy="1149448"/>
          </a:xfrm>
          <a:prstGeom prst="line">
            <a:avLst/>
          </a:prstGeom>
          <a:solidFill>
            <a:schemeClr val="accent1"/>
          </a:solidFill>
          <a:ln w="28575" cap="flat" cmpd="sng" algn="ctr">
            <a:solidFill>
              <a:srgbClr val="EC7061"/>
            </a:solidFill>
            <a:prstDash val="sysDot"/>
            <a:round/>
            <a:headEnd type="none" w="med" len="med"/>
            <a:tailEnd type="none" w="med" len="med"/>
          </a:ln>
          <a:effectLst/>
        </p:spPr>
      </p:cxnSp>
      <p:sp>
        <p:nvSpPr>
          <p:cNvPr id="4" name="文本占位符 3"/>
          <p:cNvSpPr>
            <a:spLocks noGrp="1"/>
          </p:cNvSpPr>
          <p:nvPr>
            <p:ph type="body" sz="quarter" idx="10"/>
          </p:nvPr>
        </p:nvSpPr>
        <p:spPr>
          <a:xfrm>
            <a:off x="6093261" y="2009103"/>
            <a:ext cx="5664791" cy="3913349"/>
          </a:xfrm>
        </p:spPr>
        <p:txBody>
          <a:bodyPr/>
          <a:lstStyle/>
          <a:p>
            <a:r>
              <a:rPr lang="en-US" altLang="zh-CN" sz="2000" dirty="0" smtClean="0"/>
              <a:t>Autonomous system boundary router (ASBR): An OSPF device that imports external routes will become an ASBR, for example, R1 in the figure.</a:t>
            </a:r>
          </a:p>
          <a:p>
            <a:r>
              <a:rPr lang="en-US" altLang="zh-CN" sz="2000" dirty="0" smtClean="0"/>
              <a:t>An ASBR floods external routes in AS-external-LSAs (Type 5 LSAs) on an OSPF network.</a:t>
            </a:r>
          </a:p>
          <a:p>
            <a:endParaRPr lang="en-US" altLang="zh-CN" sz="2000" dirty="0" smtClean="0"/>
          </a:p>
          <a:p>
            <a:endParaRPr lang="zh-CN" altLang="en-US" sz="2000" dirty="0"/>
          </a:p>
        </p:txBody>
      </p:sp>
      <p:sp>
        <p:nvSpPr>
          <p:cNvPr id="2" name="标题 1"/>
          <p:cNvSpPr>
            <a:spLocks noGrp="1"/>
          </p:cNvSpPr>
          <p:nvPr>
            <p:ph type="title"/>
          </p:nvPr>
        </p:nvSpPr>
        <p:spPr/>
        <p:txBody>
          <a:bodyPr/>
          <a:lstStyle/>
          <a:p>
            <a:r>
              <a:rPr lang="en-US" smtClean="0">
                <a:sym typeface="Huawei Sans" panose="020C0503030203020204" pitchFamily="34" charset="0"/>
              </a:rPr>
              <a:t>Basic Concepts for External Route Import</a:t>
            </a:r>
            <a:endParaRPr lang="en-US" altLang="zh-CN" dirty="0">
              <a:sym typeface="Huawei Sans" panose="020C0503030203020204" pitchFamily="34" charset="0"/>
            </a:endParaRPr>
          </a:p>
        </p:txBody>
      </p:sp>
      <p:grpSp>
        <p:nvGrpSpPr>
          <p:cNvPr id="197" name="组合 196"/>
          <p:cNvGrpSpPr/>
          <p:nvPr/>
        </p:nvGrpSpPr>
        <p:grpSpPr>
          <a:xfrm>
            <a:off x="665018" y="3164102"/>
            <a:ext cx="5221848" cy="2005547"/>
            <a:chOff x="6226153" y="2834062"/>
            <a:chExt cx="5221848" cy="2005547"/>
          </a:xfrm>
        </p:grpSpPr>
        <p:pic>
          <p:nvPicPr>
            <p:cNvPr id="198" name="图片 19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759932" y="3628543"/>
              <a:ext cx="540000" cy="442800"/>
            </a:xfrm>
            <a:prstGeom prst="rect">
              <a:avLst/>
            </a:prstGeom>
          </p:spPr>
        </p:pic>
        <p:pic>
          <p:nvPicPr>
            <p:cNvPr id="199" name="图片 19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480527" y="3628543"/>
              <a:ext cx="540000" cy="442800"/>
            </a:xfrm>
            <a:prstGeom prst="rect">
              <a:avLst/>
            </a:prstGeom>
          </p:spPr>
        </p:pic>
        <p:sp>
          <p:nvSpPr>
            <p:cNvPr id="200" name="Oval 6"/>
            <p:cNvSpPr>
              <a:spLocks noChangeArrowheads="1"/>
            </p:cNvSpPr>
            <p:nvPr/>
          </p:nvSpPr>
          <p:spPr bwMode="auto">
            <a:xfrm>
              <a:off x="6226153" y="3276862"/>
              <a:ext cx="1721958" cy="113965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1" name="Oval 6"/>
            <p:cNvSpPr>
              <a:spLocks noChangeArrowheads="1"/>
            </p:cNvSpPr>
            <p:nvPr/>
          </p:nvSpPr>
          <p:spPr bwMode="auto">
            <a:xfrm>
              <a:off x="7969886" y="2964963"/>
              <a:ext cx="1805542" cy="1152288"/>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2" name="Oval 6"/>
            <p:cNvSpPr>
              <a:spLocks noChangeArrowheads="1"/>
            </p:cNvSpPr>
            <p:nvPr/>
          </p:nvSpPr>
          <p:spPr bwMode="auto">
            <a:xfrm>
              <a:off x="9721902" y="3276862"/>
              <a:ext cx="1726099" cy="113965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3" name="图片 20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676401" y="3628543"/>
              <a:ext cx="540000" cy="442800"/>
            </a:xfrm>
            <a:prstGeom prst="rect">
              <a:avLst/>
            </a:prstGeom>
          </p:spPr>
        </p:pic>
        <p:pic>
          <p:nvPicPr>
            <p:cNvPr id="204" name="图片 20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562201" y="3628543"/>
              <a:ext cx="540000" cy="442800"/>
            </a:xfrm>
            <a:prstGeom prst="rect">
              <a:avLst/>
            </a:prstGeom>
          </p:spPr>
        </p:pic>
        <p:cxnSp>
          <p:nvCxnSpPr>
            <p:cNvPr id="205" name="直接连接符 204"/>
            <p:cNvCxnSpPr>
              <a:endCxn id="203" idx="1"/>
            </p:cNvCxnSpPr>
            <p:nvPr/>
          </p:nvCxnSpPr>
          <p:spPr>
            <a:xfrm>
              <a:off x="7015921" y="3849943"/>
              <a:ext cx="66048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206" name="直接连接符 205"/>
            <p:cNvCxnSpPr>
              <a:stCxn id="203" idx="3"/>
              <a:endCxn id="209" idx="0"/>
            </p:cNvCxnSpPr>
            <p:nvPr/>
          </p:nvCxnSpPr>
          <p:spPr>
            <a:xfrm flipV="1">
              <a:off x="8216401" y="2834062"/>
              <a:ext cx="672900" cy="1015881"/>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207" name="直接连接符 206"/>
            <p:cNvCxnSpPr>
              <a:stCxn id="209" idx="0"/>
              <a:endCxn id="204" idx="1"/>
            </p:cNvCxnSpPr>
            <p:nvPr/>
          </p:nvCxnSpPr>
          <p:spPr>
            <a:xfrm>
              <a:off x="8889301" y="2834062"/>
              <a:ext cx="672900" cy="1015881"/>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208" name="直接连接符 207"/>
            <p:cNvCxnSpPr>
              <a:stCxn id="204" idx="3"/>
            </p:cNvCxnSpPr>
            <p:nvPr/>
          </p:nvCxnSpPr>
          <p:spPr>
            <a:xfrm>
              <a:off x="10102201" y="3849943"/>
              <a:ext cx="66048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pic>
          <p:nvPicPr>
            <p:cNvPr id="209" name="图片 20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619301" y="2834062"/>
              <a:ext cx="540000" cy="442800"/>
            </a:xfrm>
            <a:prstGeom prst="rect">
              <a:avLst/>
            </a:prstGeom>
          </p:spPr>
        </p:pic>
        <p:sp>
          <p:nvSpPr>
            <p:cNvPr id="210" name="文本框 209"/>
            <p:cNvSpPr txBox="1"/>
            <p:nvPr/>
          </p:nvSpPr>
          <p:spPr>
            <a:xfrm>
              <a:off x="8515641" y="3435839"/>
              <a:ext cx="747320" cy="307777"/>
            </a:xfrm>
            <a:prstGeom prst="rect">
              <a:avLst/>
            </a:prstGeom>
            <a:noFill/>
          </p:spPr>
          <p:txBody>
            <a:bodyPr wrap="non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11" name="组合 210"/>
            <p:cNvGrpSpPr/>
            <p:nvPr/>
          </p:nvGrpSpPr>
          <p:grpSpPr>
            <a:xfrm>
              <a:off x="6548591" y="3249982"/>
              <a:ext cx="4681420" cy="1079636"/>
              <a:chOff x="6582803" y="2127603"/>
              <a:chExt cx="4681420" cy="1079636"/>
            </a:xfrm>
          </p:grpSpPr>
          <p:sp>
            <p:nvSpPr>
              <p:cNvPr id="215" name="Text Box 18"/>
              <p:cNvSpPr txBox="1">
                <a:spLocks noChangeArrowheads="1"/>
              </p:cNvSpPr>
              <p:nvPr/>
            </p:nvSpPr>
            <p:spPr bwMode="auto">
              <a:xfrm>
                <a:off x="6582803" y="2899462"/>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6" name="Text Box 18"/>
              <p:cNvSpPr txBox="1">
                <a:spLocks noChangeArrowheads="1"/>
              </p:cNvSpPr>
              <p:nvPr/>
            </p:nvSpPr>
            <p:spPr bwMode="auto">
              <a:xfrm>
                <a:off x="7783744" y="2899462"/>
                <a:ext cx="394659"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7" name="Text Box 18"/>
              <p:cNvSpPr txBox="1">
                <a:spLocks noChangeArrowheads="1"/>
              </p:cNvSpPr>
              <p:nvPr/>
            </p:nvSpPr>
            <p:spPr bwMode="auto">
              <a:xfrm>
                <a:off x="9670029" y="2899462"/>
                <a:ext cx="394659"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8" name="Text Box 18"/>
              <p:cNvSpPr txBox="1">
                <a:spLocks noChangeArrowheads="1"/>
              </p:cNvSpPr>
              <p:nvPr/>
            </p:nvSpPr>
            <p:spPr bwMode="auto">
              <a:xfrm>
                <a:off x="10869563" y="2899462"/>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9" name="Text Box 18"/>
              <p:cNvSpPr txBox="1">
                <a:spLocks noChangeArrowheads="1"/>
              </p:cNvSpPr>
              <p:nvPr/>
            </p:nvSpPr>
            <p:spPr bwMode="auto">
              <a:xfrm>
                <a:off x="8720284" y="2127603"/>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12" name="文本框 211"/>
            <p:cNvSpPr txBox="1"/>
            <p:nvPr/>
          </p:nvSpPr>
          <p:spPr>
            <a:xfrm>
              <a:off x="6931942" y="3435839"/>
              <a:ext cx="769763" cy="307777"/>
            </a:xfrm>
            <a:prstGeom prst="rect">
              <a:avLst/>
            </a:prstGeom>
            <a:noFill/>
          </p:spPr>
          <p:txBody>
            <a:bodyPr wrap="non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3" name="文本框 212"/>
            <p:cNvSpPr txBox="1"/>
            <p:nvPr/>
          </p:nvSpPr>
          <p:spPr>
            <a:xfrm>
              <a:off x="10102201" y="3435839"/>
              <a:ext cx="747320" cy="307777"/>
            </a:xfrm>
            <a:prstGeom prst="rect">
              <a:avLst/>
            </a:prstGeom>
            <a:noFill/>
          </p:spPr>
          <p:txBody>
            <a:bodyPr wrap="non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4" name="文本框 213"/>
            <p:cNvSpPr txBox="1"/>
            <p:nvPr/>
          </p:nvSpPr>
          <p:spPr>
            <a:xfrm>
              <a:off x="6483669" y="4470277"/>
              <a:ext cx="184731" cy="369332"/>
            </a:xfrm>
            <a:prstGeom prst="rect">
              <a:avLst/>
            </a:prstGeom>
            <a:noFill/>
          </p:spPr>
          <p:txBody>
            <a:bodyPr wrap="none" rtlCol="0">
              <a:sp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220" name="图片 46" descr="Loopback.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69254" y="2798349"/>
            <a:ext cx="360362" cy="365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1" name="文本框 220"/>
          <p:cNvSpPr txBox="1"/>
          <p:nvPr/>
        </p:nvSpPr>
        <p:spPr bwMode="ltGray">
          <a:xfrm>
            <a:off x="2608202" y="2243853"/>
            <a:ext cx="1458667" cy="531835"/>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External route</a:t>
            </a:r>
            <a:endParaRPr lang="en-US" altLang="zh-CN" sz="1400" b="1" dirty="0" smtClean="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p>
            <a:pPr algn="ctr" defTabSz="1001649" eaLnBrk="0" fontAlgn="ctr" hangingPunct="0"/>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192.168.1.0/24</a:t>
            </a:r>
            <a:endParaRPr lang="en-US" altLang="zh-CN" sz="1400"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3" name="矩形标注 2"/>
          <p:cNvSpPr/>
          <p:nvPr/>
        </p:nvSpPr>
        <p:spPr>
          <a:xfrm>
            <a:off x="4067165" y="2615561"/>
            <a:ext cx="801339" cy="401312"/>
          </a:xfrm>
          <a:prstGeom prst="wedgeRectCallout">
            <a:avLst>
              <a:gd name="adj1" fmla="val -100479"/>
              <a:gd name="adj2" fmla="val 121172"/>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ASBR</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AutoShape 17"/>
          <p:cNvSpPr>
            <a:spLocks noChangeArrowheads="1"/>
          </p:cNvSpPr>
          <p:nvPr/>
        </p:nvSpPr>
        <p:spPr bwMode="auto">
          <a:xfrm>
            <a:off x="488895" y="1716790"/>
            <a:ext cx="2459753" cy="525401"/>
          </a:xfrm>
          <a:prstGeom prst="roundRect">
            <a:avLst>
              <a:gd name="adj" fmla="val 0"/>
            </a:avLst>
          </a:prstGeom>
          <a:solidFill>
            <a:srgbClr val="F4FBFE"/>
          </a:solidFill>
          <a:ln>
            <a:solidFill>
              <a:srgbClr val="99DFF9"/>
            </a:solidFill>
          </a:ln>
        </p:spPr>
        <p:txBody>
          <a:bodyPr wrap="square" rtlCol="0" anchor="ctr">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1</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[R1-ospf-1]import-route …</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9" name="直接箭头连接符 88"/>
          <p:cNvCxnSpPr/>
          <p:nvPr/>
        </p:nvCxnSpPr>
        <p:spPr>
          <a:xfrm>
            <a:off x="3669504" y="3513040"/>
            <a:ext cx="307812" cy="48240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1569866" y="3526843"/>
            <a:ext cx="4217024" cy="1997201"/>
            <a:chOff x="1569866" y="3045583"/>
            <a:chExt cx="4217024" cy="1997201"/>
          </a:xfrm>
        </p:grpSpPr>
        <p:cxnSp>
          <p:nvCxnSpPr>
            <p:cNvPr id="7" name="直接箭头连接符 6"/>
            <p:cNvCxnSpPr/>
            <p:nvPr/>
          </p:nvCxnSpPr>
          <p:spPr>
            <a:xfrm flipH="1">
              <a:off x="2660129" y="3045583"/>
              <a:ext cx="294377" cy="48204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93" name="直接箭头连接符 92"/>
            <p:cNvCxnSpPr/>
            <p:nvPr/>
          </p:nvCxnSpPr>
          <p:spPr>
            <a:xfrm flipH="1">
              <a:off x="1569866" y="3595354"/>
              <a:ext cx="482400"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96" name="直接箭头连接符 95"/>
            <p:cNvCxnSpPr/>
            <p:nvPr/>
          </p:nvCxnSpPr>
          <p:spPr>
            <a:xfrm flipH="1">
              <a:off x="4627304" y="3595354"/>
              <a:ext cx="482400" cy="0"/>
            </a:xfrm>
            <a:prstGeom prst="straightConnector1">
              <a:avLst/>
            </a:prstGeom>
            <a:ln w="19050">
              <a:solidFill>
                <a:srgbClr val="EC706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97" name="直接箭头连接符 96"/>
            <p:cNvCxnSpPr/>
            <p:nvPr/>
          </p:nvCxnSpPr>
          <p:spPr>
            <a:xfrm flipH="1">
              <a:off x="4152002" y="4881677"/>
              <a:ext cx="482400" cy="0"/>
            </a:xfrm>
            <a:prstGeom prst="straightConnector1">
              <a:avLst/>
            </a:prstGeom>
            <a:ln w="19050">
              <a:solidFill>
                <a:srgbClr val="EC706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698130" y="4735007"/>
              <a:ext cx="1088760"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Type 5 LSA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068715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51877" y="1242453"/>
            <a:ext cx="11306175" cy="869319"/>
          </a:xfrm>
        </p:spPr>
        <p:txBody>
          <a:bodyPr/>
          <a:lstStyle/>
          <a:p>
            <a:pPr marL="0" indent="0">
              <a:buNone/>
            </a:pPr>
            <a:r>
              <a:rPr lang="en-US" sz="2000" dirty="0" smtClean="0">
                <a:sym typeface="Huawei Sans" panose="020C0503030203020204" pitchFamily="34" charset="0"/>
              </a:rPr>
              <a:t>AS-external-LSA (Type 5 L</a:t>
            </a:r>
            <a:r>
              <a:rPr lang="en-US" altLang="zh-CN" sz="2000" dirty="0" smtClean="0">
                <a:sym typeface="Huawei Sans" panose="020C0503030203020204" pitchFamily="34" charset="0"/>
              </a:rPr>
              <a:t>SA</a:t>
            </a:r>
            <a:r>
              <a:rPr lang="en-US" sz="2000" dirty="0" smtClean="0">
                <a:sym typeface="Huawei Sans" panose="020C0503030203020204" pitchFamily="34" charset="0"/>
              </a:rPr>
              <a:t>): Originated by an ASBR, an AS-External-LSA describes routes to destinations outside an AS, and is flooded to all areas except stub areas and NSSAs.</a:t>
            </a:r>
            <a:endParaRPr lang="en-US" altLang="zh-CN" sz="2000" dirty="0">
              <a:sym typeface="Huawei Sans" panose="020C0503030203020204" pitchFamily="34" charset="0"/>
            </a:endParaRPr>
          </a:p>
        </p:txBody>
      </p:sp>
      <p:sp>
        <p:nvSpPr>
          <p:cNvPr id="3" name="标题 2"/>
          <p:cNvSpPr>
            <a:spLocks noGrp="1"/>
          </p:cNvSpPr>
          <p:nvPr>
            <p:ph type="title"/>
          </p:nvPr>
        </p:nvSpPr>
        <p:spPr/>
        <p:txBody>
          <a:bodyPr/>
          <a:lstStyle/>
          <a:p>
            <a:r>
              <a:rPr lang="en-US" smtClean="0">
                <a:sym typeface="Huawei Sans" panose="020C0503030203020204" pitchFamily="34" charset="0"/>
              </a:rPr>
              <a:t>Description of AS-external LSAs</a:t>
            </a:r>
            <a:endParaRPr lang="en-US" altLang="zh-CN" dirty="0">
              <a:sym typeface="Huawei Sans" panose="020C0503030203020204" pitchFamily="34" charset="0"/>
            </a:endParaRPr>
          </a:p>
        </p:txBody>
      </p:sp>
      <p:graphicFrame>
        <p:nvGraphicFramePr>
          <p:cNvPr id="47" name="表格 46"/>
          <p:cNvGraphicFramePr>
            <a:graphicFrameLocks noGrp="1"/>
          </p:cNvGraphicFramePr>
          <p:nvPr>
            <p:extLst>
              <p:ext uri="{D42A27DB-BD31-4B8C-83A1-F6EECF244321}">
                <p14:modId xmlns:p14="http://schemas.microsoft.com/office/powerpoint/2010/main" val="825945037"/>
              </p:ext>
            </p:extLst>
          </p:nvPr>
        </p:nvGraphicFramePr>
        <p:xfrm>
          <a:off x="876300" y="2290624"/>
          <a:ext cx="4898072" cy="3739640"/>
        </p:xfrm>
        <a:graphic>
          <a:graphicData uri="http://schemas.openxmlformats.org/drawingml/2006/table">
            <a:tbl>
              <a:tblPr firstRow="1" bandRow="1">
                <a:tableStyleId>{72833802-FEF1-4C79-8D5D-14CF1EAF98D9}</a:tableStyleId>
              </a:tblPr>
              <a:tblGrid>
                <a:gridCol w="294641"/>
                <a:gridCol w="929877"/>
                <a:gridCol w="1224518"/>
                <a:gridCol w="1224518"/>
                <a:gridCol w="1224518"/>
              </a:tblGrid>
              <a:tr h="373964">
                <a:tc gridSpan="3">
                  <a:txBody>
                    <a:bodyPr/>
                    <a:lstStyle/>
                    <a:p>
                      <a:pPr algn="ctr" fontAlgn="ct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LS Age</a:t>
                      </a:r>
                      <a:endParaRPr lang="en-US" altLang="zh-CN" sz="16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a:txBody>
                    <a:bodyPr/>
                    <a:lstStyle/>
                    <a:p>
                      <a:pPr algn="ctr" fontAlgn="ct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Options</a:t>
                      </a:r>
                      <a:endParaRPr lang="en-US" altLang="zh-CN" sz="16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600" b="1" dirty="0" smtClean="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LS Type</a:t>
                      </a:r>
                      <a:endParaRPr lang="en-US" altLang="zh-CN" sz="1600" b="1"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r>
              <a:tr h="373964">
                <a:tc gridSpan="5">
                  <a:txBody>
                    <a:bodyPr/>
                    <a:lstStyle/>
                    <a:p>
                      <a:pPr algn="ctr" fontAlgn="ctr"/>
                      <a:r>
                        <a:rPr lang="en-US" sz="1600" b="1" dirty="0" smtClean="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Link State ID </a:t>
                      </a:r>
                      <a:endParaRPr lang="en-US" sz="1600" b="1"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373964">
                <a:tc gridSpan="5">
                  <a:txBody>
                    <a:bodyPr/>
                    <a:lstStyle/>
                    <a:p>
                      <a:pPr algn="ctr" fontAlgn="ctr"/>
                      <a:r>
                        <a:rPr lang="en-US" sz="1600" b="1" dirty="0" smtClean="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Advertising Router</a:t>
                      </a:r>
                      <a:endParaRPr lang="en-US" sz="1600" b="1"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373964">
                <a:tc gridSpan="5">
                  <a:txBody>
                    <a:bodyPr/>
                    <a:lstStyle/>
                    <a:p>
                      <a:pPr algn="ctr" fontAlgn="ct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LS Sequence Number</a:t>
                      </a:r>
                      <a:endParaRPr lang="en-US"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373964">
                <a:tc gridSpan="3">
                  <a:txBody>
                    <a:bodyPr/>
                    <a:lstStyle/>
                    <a:p>
                      <a:pPr algn="ctr" fontAlgn="ct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LS Checksum</a:t>
                      </a:r>
                      <a:endParaRPr lang="en-US"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gridSpan="2">
                  <a:txBody>
                    <a:bodyPr/>
                    <a:lstStyle/>
                    <a:p>
                      <a:pPr algn="ctr" fontAlgn="ct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length</a:t>
                      </a:r>
                      <a:endParaRPr lang="en-US" altLang="zh-CN" sz="16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373964">
                <a:tc gridSpan="5">
                  <a:txBody>
                    <a:bodyPr/>
                    <a:lstStyle/>
                    <a:p>
                      <a:pPr algn="ctr" fontAlgn="ctr"/>
                      <a:r>
                        <a:rPr lang="en-US" sz="1600" b="1" dirty="0" smtClean="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Network Mask</a:t>
                      </a:r>
                      <a:endParaRPr lang="en-US" altLang="zh-CN" sz="1600" b="1"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373964">
                <a:tc>
                  <a:txBody>
                    <a:bodyPr/>
                    <a:lstStyle/>
                    <a:p>
                      <a:pPr algn="ctr" fontAlgn="ct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a:t>
                      </a:r>
                      <a:endParaRPr lang="en-US" altLang="zh-CN" sz="16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6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lgn="ctr" fontAlgn="ctr"/>
                      <a:r>
                        <a:rPr lang="en-US" altLang="zh-CN" sz="1600" b="1" dirty="0" smtClean="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M</a:t>
                      </a:r>
                      <a:r>
                        <a:rPr lang="en-US" sz="1600" b="1" dirty="0" smtClean="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etric</a:t>
                      </a:r>
                      <a:endParaRPr lang="en-US" altLang="zh-CN" sz="1600" b="1"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73964">
                <a:tc gridSpan="5">
                  <a:txBody>
                    <a:bodyPr/>
                    <a:lstStyle/>
                    <a:p>
                      <a:pPr algn="ctr" fontAlgn="ct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Forwarding Address </a:t>
                      </a:r>
                      <a:endParaRPr lang="en-US" altLang="zh-CN" sz="16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373964">
                <a:tc gridSpan="5">
                  <a:txBody>
                    <a:bodyPr/>
                    <a:lstStyle/>
                    <a:p>
                      <a:pPr algn="ctr" fontAlgn="ct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External Route Tag</a:t>
                      </a:r>
                      <a:endParaRPr lang="en-US" altLang="zh-CN" sz="16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73964">
                <a:tc gridSpan="5">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600" dirty="0" smtClean="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600" b="0" dirty="0" smtClean="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48" name="圆角矩形 75"/>
          <p:cNvSpPr/>
          <p:nvPr/>
        </p:nvSpPr>
        <p:spPr>
          <a:xfrm>
            <a:off x="6096000" y="2201925"/>
            <a:ext cx="5560194" cy="4097933"/>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lnSpc>
                <a:spcPct val="125000"/>
              </a:lnSpc>
              <a:spcAft>
                <a:spcPts val="600"/>
              </a:spcAft>
            </a:pP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Main fields</a:t>
            </a:r>
          </a:p>
          <a:p>
            <a:pPr marL="269875" lvl="1" indent="-269875" fontAlgn="ctr">
              <a:lnSpc>
                <a:spcPct val="125000"/>
              </a:lnSpc>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LS Type: The value 5 indicates an AS-external-LSA.</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69875" lvl="1" indent="-269875" fontAlgn="ctr">
              <a:lnSpc>
                <a:spcPct val="125000"/>
              </a:lnSpc>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Link State ID: indicates the destination network address of an external route.</a:t>
            </a:r>
          </a:p>
          <a:p>
            <a:pPr marL="269875" lvl="1" indent="-269875" fontAlgn="ctr">
              <a:lnSpc>
                <a:spcPct val="125000"/>
              </a:lnSpc>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Advertising Router: indicates the router ID of the device that originates the LSA.</a:t>
            </a:r>
          </a:p>
          <a:p>
            <a:pPr marL="269875" lvl="1" indent="-269875" fontAlgn="ctr">
              <a:lnSpc>
                <a:spcPct val="125000"/>
              </a:lnSpc>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Mask: indicates the network mask of a route.</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69875" lvl="1" indent="-269875" fontAlgn="ctr">
              <a:lnSpc>
                <a:spcPct val="125000"/>
              </a:lnSpc>
              <a:spcAft>
                <a:spcPts val="600"/>
              </a:spcAft>
              <a:buFont typeface="Huawei Sans" panose="020C0503030203020204" pitchFamily="34" charset="0"/>
              <a:buChar char="▫"/>
            </a:pP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 indicates the metric type used by the external route.</a:t>
            </a:r>
            <a:endPar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539750" lvl="2" indent="-269875" fontAlgn="ctr">
              <a:lnSpc>
                <a:spcPct val="125000"/>
              </a:lnSpc>
              <a:spcAft>
                <a:spcPts val="600"/>
              </a:spcAft>
              <a:buFont typeface="微软雅黑" panose="020B0503020204020204" pitchFamily="34" charset="-122"/>
              <a:buChar char="▪"/>
            </a:pPr>
            <a:r>
              <a:rPr lang="en-US" sz="11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0: The metric type is Metric-Type-1.</a:t>
            </a:r>
            <a:endParaRPr lang="en-US" altLang="zh-CN" sz="11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539750" lvl="2" indent="-269875" fontAlgn="ctr">
              <a:lnSpc>
                <a:spcPct val="125000"/>
              </a:lnSpc>
              <a:spcAft>
                <a:spcPts val="600"/>
              </a:spcAft>
              <a:buFont typeface="微软雅黑" panose="020B0503020204020204" pitchFamily="34" charset="-122"/>
              <a:buChar char="▪"/>
            </a:pPr>
            <a:r>
              <a:rPr lang="en-US" sz="11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 The metric type is Metric-Type-2.</a:t>
            </a:r>
            <a:endParaRPr lang="en-US" altLang="zh-CN" sz="11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69875" lvl="1" indent="-269875" fontAlgn="ctr">
              <a:lnSpc>
                <a:spcPct val="125000"/>
              </a:lnSpc>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Metric: indicates the cost of the route to the destination network.</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69875" lvl="1" indent="-269875" fontAlgn="ctr">
              <a:lnSpc>
                <a:spcPct val="125000"/>
              </a:lnSpc>
              <a:spcAft>
                <a:spcPts val="600"/>
              </a:spcAft>
              <a:buFont typeface="Huawei Sans" panose="020C0503030203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Forwarding Address (FA): Packets destined for the advertised destination address are forwarded to the address specified by this field.</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7160536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Example of an AS-external-LSA</a:t>
            </a:r>
            <a:endParaRPr lang="en-US" altLang="zh-CN" dirty="0">
              <a:sym typeface="Huawei Sans" panose="020C0503030203020204" pitchFamily="34" charset="0"/>
            </a:endParaRPr>
          </a:p>
        </p:txBody>
      </p:sp>
      <p:sp>
        <p:nvSpPr>
          <p:cNvPr id="52" name="矩形 51"/>
          <p:cNvSpPr/>
          <p:nvPr/>
        </p:nvSpPr>
        <p:spPr bwMode="auto">
          <a:xfrm>
            <a:off x="6603795" y="1553187"/>
            <a:ext cx="3991987" cy="4747936"/>
          </a:xfrm>
          <a:prstGeom prst="rect">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lnSpc>
                <a:spcPct val="15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&lt;R1&gt;display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lsdb</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ase</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self-originate </a:t>
            </a:r>
          </a:p>
          <a:p>
            <a:pPr fontAlgn="ctr">
              <a:lnSpc>
                <a:spcPct val="15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OSPF Process 1 with Router ID 10.0.1.1</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Link State Database</a:t>
            </a:r>
          </a:p>
          <a:p>
            <a:pPr fontAlgn="ctr">
              <a:lnSpc>
                <a:spcPct val="15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Type		: External		</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Ls id		: 192.168.1.0	</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err="1" smtClean="0">
                <a:latin typeface="Huawei Sans" panose="020C0503030203020204" pitchFamily="34" charset="0"/>
                <a:ea typeface="方正兰亭黑简体" panose="02000000000000000000" pitchFamily="2" charset="-122"/>
                <a:sym typeface="Huawei Sans" panose="020C0503030203020204" pitchFamily="34" charset="0"/>
              </a:rPr>
              <a:t>Adv</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err="1" smtClean="0">
                <a:latin typeface="Huawei Sans" panose="020C0503030203020204" pitchFamily="34" charset="0"/>
                <a:ea typeface="方正兰亭黑简体" panose="02000000000000000000" pitchFamily="2" charset="-122"/>
                <a:sym typeface="Huawei Sans" panose="020C0503030203020204" pitchFamily="34" charset="0"/>
              </a:rPr>
              <a:t>rtr</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		: 10.0.1.1</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Ls age		: 1340 </a:t>
            </a:r>
          </a:p>
          <a:p>
            <a:pPr fontAlgn="ctr">
              <a:lnSpc>
                <a:spcPct val="15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Len		: 36 </a:t>
            </a:r>
          </a:p>
          <a:p>
            <a:pPr fontAlgn="ctr">
              <a:lnSpc>
                <a:spcPct val="15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Options		:  E  </a:t>
            </a:r>
          </a:p>
          <a:p>
            <a:pPr fontAlgn="ctr">
              <a:lnSpc>
                <a:spcPct val="15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seq</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80000004 </a:t>
            </a:r>
          </a:p>
          <a:p>
            <a:pPr fontAlgn="ctr">
              <a:lnSpc>
                <a:spcPct val="15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chksum</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0xb5cc</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Net mask	: 255.255.255.0     </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TOS 0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Metric: 1               </a:t>
            </a:r>
            <a:endParaRPr lang="en-US" altLang="zh-CN" sz="12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E type		: 2</a:t>
            </a:r>
          </a:p>
          <a:p>
            <a:pPr fontAlgn="ctr">
              <a:lnSpc>
                <a:spcPct val="15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Forwarding Address	: 0.0.0.0 </a:t>
            </a:r>
          </a:p>
          <a:p>
            <a:pPr fontAlgn="ctr">
              <a:lnSpc>
                <a:spcPct val="15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Tag 		: 1 </a:t>
            </a:r>
          </a:p>
          <a:p>
            <a:pPr fontAlgn="ctr">
              <a:lnSpc>
                <a:spcPct val="15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Priority		: Low</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a:xfrm>
            <a:off x="10205015" y="3355099"/>
            <a:ext cx="1403025" cy="893859"/>
          </a:xfrm>
          <a:prstGeom prst="rect">
            <a:avLst/>
          </a:prstGeom>
          <a:solidFill>
            <a:srgbClr val="FFFFCC"/>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indent="0" fontAlgn="auto">
              <a:lnSpc>
                <a:spcPts val="2200"/>
              </a:lnSpc>
              <a:spcBef>
                <a:spcPts val="0"/>
              </a:spcBef>
              <a:spcAft>
                <a:spcPts val="0"/>
              </a:spcAft>
              <a:buFont typeface="Arial" panose="020B0604020202020204" pitchFamily="34" charset="0"/>
              <a:buNone/>
              <a:defRPr sz="1400">
                <a:solidFill>
                  <a:schemeClr val="tx1"/>
                </a:solidFill>
              </a:defRPr>
            </a:lvl1pPr>
          </a:lstStyle>
          <a:p>
            <a:pPr algn="ct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Routing information</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192.168.1.0/24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 name="组合 7"/>
          <p:cNvGrpSpPr/>
          <p:nvPr/>
        </p:nvGrpSpPr>
        <p:grpSpPr>
          <a:xfrm>
            <a:off x="644470" y="1545336"/>
            <a:ext cx="5648579" cy="2911312"/>
            <a:chOff x="715547" y="1337317"/>
            <a:chExt cx="5648579" cy="2911312"/>
          </a:xfrm>
        </p:grpSpPr>
        <p:cxnSp>
          <p:nvCxnSpPr>
            <p:cNvPr id="79" name="直接箭头连接符 78"/>
            <p:cNvCxnSpPr/>
            <p:nvPr/>
          </p:nvCxnSpPr>
          <p:spPr>
            <a:xfrm flipH="1">
              <a:off x="1799077" y="3181393"/>
              <a:ext cx="468000"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464762" y="3037563"/>
              <a:ext cx="540000" cy="442800"/>
            </a:xfrm>
            <a:prstGeom prst="rect">
              <a:avLst/>
            </a:prstGeom>
          </p:spPr>
        </p:pic>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85357" y="3037563"/>
              <a:ext cx="540000" cy="442800"/>
            </a:xfrm>
            <a:prstGeom prst="rect">
              <a:avLst/>
            </a:prstGeom>
          </p:spPr>
        </p:pic>
        <p:sp>
          <p:nvSpPr>
            <p:cNvPr id="64" name="Oval 6"/>
            <p:cNvSpPr>
              <a:spLocks noChangeArrowheads="1"/>
            </p:cNvSpPr>
            <p:nvPr/>
          </p:nvSpPr>
          <p:spPr bwMode="auto">
            <a:xfrm>
              <a:off x="715547" y="2685882"/>
              <a:ext cx="1937394" cy="113965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Oval 6"/>
            <p:cNvSpPr>
              <a:spLocks noChangeArrowheads="1"/>
            </p:cNvSpPr>
            <p:nvPr/>
          </p:nvSpPr>
          <p:spPr bwMode="auto">
            <a:xfrm>
              <a:off x="2754086" y="2530845"/>
              <a:ext cx="1726171" cy="995426"/>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Oval 6"/>
            <p:cNvSpPr>
              <a:spLocks noChangeArrowheads="1"/>
            </p:cNvSpPr>
            <p:nvPr/>
          </p:nvSpPr>
          <p:spPr bwMode="auto">
            <a:xfrm>
              <a:off x="4426732" y="2685882"/>
              <a:ext cx="1937394" cy="113965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1" name="图片 7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381231" y="3037563"/>
              <a:ext cx="540000" cy="442800"/>
            </a:xfrm>
            <a:prstGeom prst="rect">
              <a:avLst/>
            </a:prstGeom>
          </p:spPr>
        </p:pic>
        <p:pic>
          <p:nvPicPr>
            <p:cNvPr id="73" name="图片 7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67031" y="3037563"/>
              <a:ext cx="540000" cy="442800"/>
            </a:xfrm>
            <a:prstGeom prst="rect">
              <a:avLst/>
            </a:prstGeom>
          </p:spPr>
        </p:pic>
        <p:cxnSp>
          <p:nvCxnSpPr>
            <p:cNvPr id="74" name="直接连接符 73"/>
            <p:cNvCxnSpPr>
              <a:endCxn id="71" idx="1"/>
            </p:cNvCxnSpPr>
            <p:nvPr/>
          </p:nvCxnSpPr>
          <p:spPr>
            <a:xfrm>
              <a:off x="1720751" y="3258963"/>
              <a:ext cx="66048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71" idx="3"/>
              <a:endCxn id="82" idx="0"/>
            </p:cNvCxnSpPr>
            <p:nvPr/>
          </p:nvCxnSpPr>
          <p:spPr>
            <a:xfrm flipV="1">
              <a:off x="2921231" y="2243082"/>
              <a:ext cx="672900" cy="1015881"/>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82" idx="0"/>
              <a:endCxn id="73" idx="1"/>
            </p:cNvCxnSpPr>
            <p:nvPr/>
          </p:nvCxnSpPr>
          <p:spPr>
            <a:xfrm>
              <a:off x="3594131" y="2243082"/>
              <a:ext cx="672900" cy="1015881"/>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73" idx="3"/>
            </p:cNvCxnSpPr>
            <p:nvPr/>
          </p:nvCxnSpPr>
          <p:spPr>
            <a:xfrm>
              <a:off x="4807031" y="3258963"/>
              <a:ext cx="66048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pic>
          <p:nvPicPr>
            <p:cNvPr id="82" name="图片 8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24131" y="2243082"/>
              <a:ext cx="540000" cy="442800"/>
            </a:xfrm>
            <a:prstGeom prst="rect">
              <a:avLst/>
            </a:prstGeom>
          </p:spPr>
        </p:pic>
        <p:sp>
          <p:nvSpPr>
            <p:cNvPr id="83" name="文本框 82"/>
            <p:cNvSpPr txBox="1"/>
            <p:nvPr/>
          </p:nvSpPr>
          <p:spPr>
            <a:xfrm>
              <a:off x="3220471" y="3225273"/>
              <a:ext cx="747320" cy="307777"/>
            </a:xfrm>
            <a:prstGeom prst="rect">
              <a:avLst/>
            </a:prstGeom>
            <a:noFill/>
          </p:spPr>
          <p:txBody>
            <a:bodyPr wrap="non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4" name="组合 83"/>
            <p:cNvGrpSpPr/>
            <p:nvPr/>
          </p:nvGrpSpPr>
          <p:grpSpPr>
            <a:xfrm>
              <a:off x="1253420" y="2659002"/>
              <a:ext cx="4681421" cy="1079636"/>
              <a:chOff x="6582802" y="2127603"/>
              <a:chExt cx="4681421" cy="1079636"/>
            </a:xfrm>
          </p:grpSpPr>
          <p:sp>
            <p:nvSpPr>
              <p:cNvPr id="88" name="Text Box 18"/>
              <p:cNvSpPr txBox="1">
                <a:spLocks noChangeArrowheads="1"/>
              </p:cNvSpPr>
              <p:nvPr/>
            </p:nvSpPr>
            <p:spPr bwMode="auto">
              <a:xfrm>
                <a:off x="6582802" y="2899462"/>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Text Box 18"/>
              <p:cNvSpPr txBox="1">
                <a:spLocks noChangeArrowheads="1"/>
              </p:cNvSpPr>
              <p:nvPr/>
            </p:nvSpPr>
            <p:spPr bwMode="auto">
              <a:xfrm>
                <a:off x="7783744" y="2897561"/>
                <a:ext cx="394659"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Text Box 18"/>
              <p:cNvSpPr txBox="1">
                <a:spLocks noChangeArrowheads="1"/>
              </p:cNvSpPr>
              <p:nvPr/>
            </p:nvSpPr>
            <p:spPr bwMode="auto">
              <a:xfrm>
                <a:off x="9670029" y="2897561"/>
                <a:ext cx="394659"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Text Box 18"/>
              <p:cNvSpPr txBox="1">
                <a:spLocks noChangeArrowheads="1"/>
              </p:cNvSpPr>
              <p:nvPr/>
            </p:nvSpPr>
            <p:spPr bwMode="auto">
              <a:xfrm>
                <a:off x="10869563" y="2897561"/>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Text Box 18"/>
              <p:cNvSpPr txBox="1">
                <a:spLocks noChangeArrowheads="1"/>
              </p:cNvSpPr>
              <p:nvPr/>
            </p:nvSpPr>
            <p:spPr bwMode="auto">
              <a:xfrm>
                <a:off x="8720284" y="2127603"/>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5" name="文本框 84"/>
            <p:cNvSpPr txBox="1"/>
            <p:nvPr/>
          </p:nvSpPr>
          <p:spPr>
            <a:xfrm>
              <a:off x="1654220" y="3286233"/>
              <a:ext cx="769763" cy="307777"/>
            </a:xfrm>
            <a:prstGeom prst="rect">
              <a:avLst/>
            </a:prstGeom>
            <a:noFill/>
          </p:spPr>
          <p:txBody>
            <a:bodyPr wrap="non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p:cNvSpPr txBox="1"/>
            <p:nvPr/>
          </p:nvSpPr>
          <p:spPr>
            <a:xfrm>
              <a:off x="4779498" y="3286233"/>
              <a:ext cx="747320" cy="307777"/>
            </a:xfrm>
            <a:prstGeom prst="rect">
              <a:avLst/>
            </a:prstGeom>
            <a:noFill/>
          </p:spPr>
          <p:txBody>
            <a:bodyPr wrap="non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a:xfrm>
              <a:off x="1188499" y="3879297"/>
              <a:ext cx="184731" cy="369332"/>
            </a:xfrm>
            <a:prstGeom prst="rect">
              <a:avLst/>
            </a:prstGeom>
            <a:noFill/>
          </p:spPr>
          <p:txBody>
            <a:bodyPr wrap="none" rtlCol="0">
              <a:sp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3" name="图片 9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980242" y="2243082"/>
              <a:ext cx="540000" cy="442800"/>
            </a:xfrm>
            <a:prstGeom prst="rect">
              <a:avLst/>
            </a:prstGeom>
          </p:spPr>
        </p:pic>
        <p:sp>
          <p:nvSpPr>
            <p:cNvPr id="94" name="TextBox 153"/>
            <p:cNvSpPr txBox="1"/>
            <p:nvPr/>
          </p:nvSpPr>
          <p:spPr>
            <a:xfrm>
              <a:off x="800731" y="1933045"/>
              <a:ext cx="862608" cy="307777"/>
            </a:xfrm>
            <a:prstGeom prst="rect">
              <a:avLst/>
            </a:prstGeom>
            <a:noFill/>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Server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文本框 94"/>
            <p:cNvSpPr txBox="1"/>
            <p:nvPr/>
          </p:nvSpPr>
          <p:spPr bwMode="auto">
            <a:xfrm>
              <a:off x="1445576" y="2203730"/>
              <a:ext cx="1405768" cy="316392"/>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192.168.1.0/24</a:t>
              </a:r>
              <a:endParaRPr lang="en-US" altLang="zh-CN"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96" name="直接连接符 95"/>
            <p:cNvCxnSpPr>
              <a:stCxn id="93" idx="3"/>
              <a:endCxn id="82" idx="1"/>
            </p:cNvCxnSpPr>
            <p:nvPr/>
          </p:nvCxnSpPr>
          <p:spPr>
            <a:xfrm>
              <a:off x="1520242" y="2464482"/>
              <a:ext cx="1803889"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bwMode="auto">
            <a:xfrm flipV="1">
              <a:off x="3844072" y="1875934"/>
              <a:ext cx="540361" cy="396417"/>
            </a:xfrm>
            <a:prstGeom prst="line">
              <a:avLst/>
            </a:prstGeom>
            <a:solidFill>
              <a:schemeClr val="accent1"/>
            </a:solidFill>
            <a:ln w="28575" cap="flat" cmpd="sng" algn="ctr">
              <a:solidFill>
                <a:srgbClr val="EC7061"/>
              </a:solidFill>
              <a:prstDash val="sysDot"/>
              <a:round/>
              <a:headEnd type="none" w="med" len="med"/>
              <a:tailEnd type="none" w="med" len="med"/>
            </a:ln>
            <a:effectLst/>
          </p:spPr>
        </p:cxnSp>
        <p:sp>
          <p:nvSpPr>
            <p:cNvPr id="98" name="AutoShape 17"/>
            <p:cNvSpPr>
              <a:spLocks noChangeArrowheads="1"/>
            </p:cNvSpPr>
            <p:nvPr/>
          </p:nvSpPr>
          <p:spPr bwMode="auto">
            <a:xfrm>
              <a:off x="3082711" y="1337317"/>
              <a:ext cx="3070524" cy="525401"/>
            </a:xfrm>
            <a:prstGeom prst="roundRect">
              <a:avLst>
                <a:gd name="adj" fmla="val 0"/>
              </a:avLst>
            </a:prstGeom>
            <a:solidFill>
              <a:srgbClr val="F4FBFE"/>
            </a:solidFill>
            <a:ln>
              <a:solidFill>
                <a:srgbClr val="99DFF9"/>
              </a:solidFill>
            </a:ln>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1</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[R1-ospf-1] </a:t>
              </a: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import-route direct </a:t>
              </a:r>
              <a:endPar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9" name="直接箭头连接符 98"/>
            <p:cNvCxnSpPr/>
            <p:nvPr/>
          </p:nvCxnSpPr>
          <p:spPr>
            <a:xfrm>
              <a:off x="4882608" y="3181393"/>
              <a:ext cx="468000"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H="1">
              <a:off x="4804282" y="3258963"/>
              <a:ext cx="66048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01" name="直接箭头连接符 100"/>
            <p:cNvCxnSpPr/>
            <p:nvPr/>
          </p:nvCxnSpPr>
          <p:spPr>
            <a:xfrm>
              <a:off x="4011283" y="2659002"/>
              <a:ext cx="234000" cy="307777"/>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直接箭头连接符 102"/>
            <p:cNvCxnSpPr/>
            <p:nvPr/>
          </p:nvCxnSpPr>
          <p:spPr>
            <a:xfrm flipH="1">
              <a:off x="2969000" y="2659002"/>
              <a:ext cx="234000" cy="307777"/>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sp>
        <p:nvSpPr>
          <p:cNvPr id="108" name="矩形 107"/>
          <p:cNvSpPr/>
          <p:nvPr/>
        </p:nvSpPr>
        <p:spPr>
          <a:xfrm>
            <a:off x="6680245" y="2755282"/>
            <a:ext cx="3240000" cy="216000"/>
          </a:xfrm>
          <a:prstGeom prst="rect">
            <a:avLst/>
          </a:prstGeom>
          <a:noFill/>
          <a:ln>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矩形 108"/>
          <p:cNvSpPr/>
          <p:nvPr/>
        </p:nvSpPr>
        <p:spPr>
          <a:xfrm>
            <a:off x="6694878" y="4697310"/>
            <a:ext cx="3240000" cy="216000"/>
          </a:xfrm>
          <a:prstGeom prst="rect">
            <a:avLst/>
          </a:prstGeom>
          <a:noFill/>
          <a:ln>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左大括号 109"/>
          <p:cNvSpPr/>
          <p:nvPr/>
        </p:nvSpPr>
        <p:spPr>
          <a:xfrm flipH="1">
            <a:off x="9950725" y="2780951"/>
            <a:ext cx="119928" cy="2085776"/>
          </a:xfrm>
          <a:prstGeom prst="leftBrac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框 2"/>
          <p:cNvSpPr txBox="1"/>
          <p:nvPr/>
        </p:nvSpPr>
        <p:spPr>
          <a:xfrm>
            <a:off x="639511" y="4176281"/>
            <a:ext cx="5887752" cy="1938992"/>
          </a:xfrm>
          <a:prstGeom prst="rect">
            <a:avLst/>
          </a:prstGeom>
          <a:noFill/>
        </p:spPr>
        <p:txBody>
          <a:bodyPr wrap="square" rtlCol="0">
            <a:spAutoFit/>
          </a:bodyPr>
          <a:lstStyle/>
          <a:p>
            <a:pPr fontAlgn="ctr">
              <a:lnSpc>
                <a:spcPct val="150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R1 is directly connected to the server on the network segment 192.168.1.0/24. After the direct route is imported to OSPF on R1, R1 injects an AS-external-LSA that describes the route to 192.168.1.0/24 to OSPF. The AS-external-LSA is flooded in the entire OSPF area.</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a:xfrm>
            <a:off x="3739065" y="2436235"/>
            <a:ext cx="1654620"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Router ID 10.0.1.1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4897703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Route Calculation on R3</a:t>
            </a:r>
            <a:endParaRPr lang="en-US" altLang="zh-CN" dirty="0">
              <a:sym typeface="Huawei Sans" panose="020C0503030203020204" pitchFamily="34" charset="0"/>
            </a:endParaRPr>
          </a:p>
        </p:txBody>
      </p:sp>
      <p:grpSp>
        <p:nvGrpSpPr>
          <p:cNvPr id="85" name="组合 84"/>
          <p:cNvGrpSpPr/>
          <p:nvPr/>
        </p:nvGrpSpPr>
        <p:grpSpPr>
          <a:xfrm>
            <a:off x="738824" y="1735737"/>
            <a:ext cx="5159761" cy="3615597"/>
            <a:chOff x="1001737" y="1111304"/>
            <a:chExt cx="5159761" cy="3615597"/>
          </a:xfrm>
        </p:grpSpPr>
        <p:cxnSp>
          <p:nvCxnSpPr>
            <p:cNvPr id="88" name="直接箭头连接符 87"/>
            <p:cNvCxnSpPr/>
            <p:nvPr/>
          </p:nvCxnSpPr>
          <p:spPr>
            <a:xfrm flipH="1">
              <a:off x="1799077" y="3181393"/>
              <a:ext cx="468000"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pic>
          <p:nvPicPr>
            <p:cNvPr id="89" name="图片 8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464762" y="3037563"/>
              <a:ext cx="540000" cy="442800"/>
            </a:xfrm>
            <a:prstGeom prst="rect">
              <a:avLst/>
            </a:prstGeom>
          </p:spPr>
        </p:pic>
        <p:pic>
          <p:nvPicPr>
            <p:cNvPr id="90" name="图片 8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85357" y="3037563"/>
              <a:ext cx="540000" cy="442800"/>
            </a:xfrm>
            <a:prstGeom prst="rect">
              <a:avLst/>
            </a:prstGeom>
          </p:spPr>
        </p:pic>
        <p:sp>
          <p:nvSpPr>
            <p:cNvPr id="91" name="Oval 6"/>
            <p:cNvSpPr>
              <a:spLocks noChangeArrowheads="1"/>
            </p:cNvSpPr>
            <p:nvPr/>
          </p:nvSpPr>
          <p:spPr bwMode="auto">
            <a:xfrm>
              <a:off x="1001737" y="2685882"/>
              <a:ext cx="1651203" cy="113965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Oval 6"/>
            <p:cNvSpPr>
              <a:spLocks noChangeArrowheads="1"/>
            </p:cNvSpPr>
            <p:nvPr/>
          </p:nvSpPr>
          <p:spPr bwMode="auto">
            <a:xfrm>
              <a:off x="2674716" y="2398094"/>
              <a:ext cx="1805542" cy="1128177"/>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Oval 6"/>
            <p:cNvSpPr>
              <a:spLocks noChangeArrowheads="1"/>
            </p:cNvSpPr>
            <p:nvPr/>
          </p:nvSpPr>
          <p:spPr bwMode="auto">
            <a:xfrm>
              <a:off x="4426732" y="2685882"/>
              <a:ext cx="1734766" cy="113965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4" name="图片 9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381231" y="3037563"/>
              <a:ext cx="540000" cy="442800"/>
            </a:xfrm>
            <a:prstGeom prst="rect">
              <a:avLst/>
            </a:prstGeom>
          </p:spPr>
        </p:pic>
        <p:pic>
          <p:nvPicPr>
            <p:cNvPr id="95" name="图片 9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67031" y="3037563"/>
              <a:ext cx="540000" cy="442800"/>
            </a:xfrm>
            <a:prstGeom prst="rect">
              <a:avLst/>
            </a:prstGeom>
          </p:spPr>
        </p:pic>
        <p:cxnSp>
          <p:nvCxnSpPr>
            <p:cNvPr id="96" name="直接连接符 95"/>
            <p:cNvCxnSpPr>
              <a:endCxn id="94" idx="1"/>
            </p:cNvCxnSpPr>
            <p:nvPr/>
          </p:nvCxnSpPr>
          <p:spPr>
            <a:xfrm>
              <a:off x="1720751" y="3258963"/>
              <a:ext cx="66048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97" name="直接连接符 96"/>
            <p:cNvCxnSpPr>
              <a:stCxn id="94" idx="3"/>
              <a:endCxn id="100" idx="0"/>
            </p:cNvCxnSpPr>
            <p:nvPr/>
          </p:nvCxnSpPr>
          <p:spPr>
            <a:xfrm flipV="1">
              <a:off x="2921231" y="2243082"/>
              <a:ext cx="672900" cy="1015881"/>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100" idx="0"/>
              <a:endCxn id="95" idx="1"/>
            </p:cNvCxnSpPr>
            <p:nvPr/>
          </p:nvCxnSpPr>
          <p:spPr>
            <a:xfrm>
              <a:off x="3594131" y="2243082"/>
              <a:ext cx="672900" cy="1015881"/>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95" idx="3"/>
            </p:cNvCxnSpPr>
            <p:nvPr/>
          </p:nvCxnSpPr>
          <p:spPr>
            <a:xfrm>
              <a:off x="4807031" y="3258963"/>
              <a:ext cx="66048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pic>
          <p:nvPicPr>
            <p:cNvPr id="100" name="图片 9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24131" y="2243082"/>
              <a:ext cx="540000" cy="442800"/>
            </a:xfrm>
            <a:prstGeom prst="rect">
              <a:avLst/>
            </a:prstGeom>
          </p:spPr>
        </p:pic>
        <p:sp>
          <p:nvSpPr>
            <p:cNvPr id="101" name="文本框 100"/>
            <p:cNvSpPr txBox="1"/>
            <p:nvPr/>
          </p:nvSpPr>
          <p:spPr>
            <a:xfrm>
              <a:off x="3257293" y="3101819"/>
              <a:ext cx="747320" cy="307777"/>
            </a:xfrm>
            <a:prstGeom prst="rect">
              <a:avLst/>
            </a:prstGeom>
            <a:noFill/>
          </p:spPr>
          <p:txBody>
            <a:bodyPr wrap="non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2" name="组合 101"/>
            <p:cNvGrpSpPr/>
            <p:nvPr/>
          </p:nvGrpSpPr>
          <p:grpSpPr>
            <a:xfrm>
              <a:off x="1253420" y="2659002"/>
              <a:ext cx="4681421" cy="1079636"/>
              <a:chOff x="6582802" y="2127603"/>
              <a:chExt cx="4681421" cy="1079636"/>
            </a:xfrm>
          </p:grpSpPr>
          <p:sp>
            <p:nvSpPr>
              <p:cNvPr id="116" name="Text Box 18"/>
              <p:cNvSpPr txBox="1">
                <a:spLocks noChangeArrowheads="1"/>
              </p:cNvSpPr>
              <p:nvPr/>
            </p:nvSpPr>
            <p:spPr bwMode="auto">
              <a:xfrm>
                <a:off x="6582802" y="2899462"/>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Text Box 18"/>
              <p:cNvSpPr txBox="1">
                <a:spLocks noChangeArrowheads="1"/>
              </p:cNvSpPr>
              <p:nvPr/>
            </p:nvSpPr>
            <p:spPr bwMode="auto">
              <a:xfrm>
                <a:off x="7783744" y="2897561"/>
                <a:ext cx="394659"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Text Box 18"/>
              <p:cNvSpPr txBox="1">
                <a:spLocks noChangeArrowheads="1"/>
              </p:cNvSpPr>
              <p:nvPr/>
            </p:nvSpPr>
            <p:spPr bwMode="auto">
              <a:xfrm>
                <a:off x="9670029" y="2897561"/>
                <a:ext cx="394659"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Text Box 18"/>
              <p:cNvSpPr txBox="1">
                <a:spLocks noChangeArrowheads="1"/>
              </p:cNvSpPr>
              <p:nvPr/>
            </p:nvSpPr>
            <p:spPr bwMode="auto">
              <a:xfrm>
                <a:off x="10869563" y="2897561"/>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Text Box 18"/>
              <p:cNvSpPr txBox="1">
                <a:spLocks noChangeArrowheads="1"/>
              </p:cNvSpPr>
              <p:nvPr/>
            </p:nvSpPr>
            <p:spPr bwMode="auto">
              <a:xfrm>
                <a:off x="8720284" y="2127603"/>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3" name="文本框 102"/>
            <p:cNvSpPr txBox="1"/>
            <p:nvPr/>
          </p:nvSpPr>
          <p:spPr>
            <a:xfrm>
              <a:off x="1669571" y="3285802"/>
              <a:ext cx="769763" cy="307777"/>
            </a:xfrm>
            <a:prstGeom prst="rect">
              <a:avLst/>
            </a:prstGeom>
            <a:noFill/>
          </p:spPr>
          <p:txBody>
            <a:bodyPr wrap="non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文本框 103"/>
            <p:cNvSpPr txBox="1"/>
            <p:nvPr/>
          </p:nvSpPr>
          <p:spPr>
            <a:xfrm>
              <a:off x="4778830" y="3285802"/>
              <a:ext cx="747320" cy="307777"/>
            </a:xfrm>
            <a:prstGeom prst="rect">
              <a:avLst/>
            </a:prstGeom>
            <a:noFill/>
          </p:spPr>
          <p:txBody>
            <a:bodyPr wrap="non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文本框 104"/>
            <p:cNvSpPr txBox="1"/>
            <p:nvPr/>
          </p:nvSpPr>
          <p:spPr>
            <a:xfrm>
              <a:off x="1188499" y="3879297"/>
              <a:ext cx="184731" cy="369332"/>
            </a:xfrm>
            <a:prstGeom prst="rect">
              <a:avLst/>
            </a:prstGeom>
            <a:noFill/>
          </p:spPr>
          <p:txBody>
            <a:bodyPr wrap="none" rtlCol="0">
              <a:sp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0" name="直接连接符 109"/>
            <p:cNvCxnSpPr>
              <a:stCxn id="100" idx="0"/>
              <a:endCxn id="111" idx="2"/>
            </p:cNvCxnSpPr>
            <p:nvPr/>
          </p:nvCxnSpPr>
          <p:spPr bwMode="auto">
            <a:xfrm flipV="1">
              <a:off x="3594131" y="1636705"/>
              <a:ext cx="9499" cy="606377"/>
            </a:xfrm>
            <a:prstGeom prst="line">
              <a:avLst/>
            </a:prstGeom>
            <a:solidFill>
              <a:schemeClr val="accent1"/>
            </a:solidFill>
            <a:ln w="28575" cap="flat" cmpd="sng" algn="ctr">
              <a:solidFill>
                <a:srgbClr val="EC7061"/>
              </a:solidFill>
              <a:prstDash val="sysDot"/>
              <a:round/>
              <a:headEnd type="none" w="med" len="med"/>
              <a:tailEnd type="none" w="med" len="med"/>
            </a:ln>
            <a:effectLst/>
          </p:spPr>
        </p:cxnSp>
        <p:sp>
          <p:nvSpPr>
            <p:cNvPr id="111" name="AutoShape 17"/>
            <p:cNvSpPr>
              <a:spLocks noChangeArrowheads="1"/>
            </p:cNvSpPr>
            <p:nvPr/>
          </p:nvSpPr>
          <p:spPr bwMode="auto">
            <a:xfrm>
              <a:off x="2834209" y="1111304"/>
              <a:ext cx="1538842" cy="525401"/>
            </a:xfrm>
            <a:prstGeom prst="roundRect">
              <a:avLst>
                <a:gd name="adj" fmla="val 0"/>
              </a:avLst>
            </a:prstGeom>
            <a:solidFill>
              <a:srgbClr val="F4FBFE"/>
            </a:solidFill>
            <a:ln>
              <a:solidFill>
                <a:srgbClr val="99DFF9"/>
              </a:solidFill>
            </a:ln>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192.168.1.0/24</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Cost 1</a:t>
              </a:r>
              <a:endPar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2" name="直接箭头连接符 111"/>
            <p:cNvCxnSpPr/>
            <p:nvPr/>
          </p:nvCxnSpPr>
          <p:spPr>
            <a:xfrm>
              <a:off x="4882608" y="3181393"/>
              <a:ext cx="468000"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flipH="1">
              <a:off x="4804282" y="3258963"/>
              <a:ext cx="66048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14" name="直接箭头连接符 113"/>
            <p:cNvCxnSpPr/>
            <p:nvPr/>
          </p:nvCxnSpPr>
          <p:spPr>
            <a:xfrm>
              <a:off x="4011283" y="2659002"/>
              <a:ext cx="234000" cy="35321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15" name="直接箭头连接符 114"/>
            <p:cNvCxnSpPr/>
            <p:nvPr/>
          </p:nvCxnSpPr>
          <p:spPr>
            <a:xfrm flipH="1">
              <a:off x="2937452" y="2659002"/>
              <a:ext cx="265548" cy="378561"/>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bwMode="auto">
            <a:xfrm flipV="1">
              <a:off x="3388126" y="3460442"/>
              <a:ext cx="966657" cy="1266459"/>
            </a:xfrm>
            <a:prstGeom prst="line">
              <a:avLst/>
            </a:prstGeom>
            <a:solidFill>
              <a:schemeClr val="accent1"/>
            </a:solidFill>
            <a:ln w="28575" cap="flat" cmpd="sng" algn="ctr">
              <a:solidFill>
                <a:srgbClr val="EC7061"/>
              </a:solidFill>
              <a:prstDash val="sysDot"/>
              <a:round/>
              <a:headEnd type="none" w="med" len="med"/>
              <a:tailEnd type="none" w="med" len="med"/>
            </a:ln>
            <a:effectLst/>
          </p:spPr>
        </p:cxnSp>
      </p:grpSp>
      <p:sp>
        <p:nvSpPr>
          <p:cNvPr id="122" name="圆角矩形 75"/>
          <p:cNvSpPr/>
          <p:nvPr/>
        </p:nvSpPr>
        <p:spPr>
          <a:xfrm>
            <a:off x="650435" y="1690170"/>
            <a:ext cx="5400000" cy="4691579"/>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圆角矩形 75"/>
          <p:cNvSpPr/>
          <p:nvPr/>
        </p:nvSpPr>
        <p:spPr>
          <a:xfrm>
            <a:off x="6106766" y="1243144"/>
            <a:ext cx="5639146" cy="3391556"/>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342900" indent="-342900" fontAlgn="ctr">
              <a:lnSpc>
                <a:spcPct val="150000"/>
              </a:lnSpc>
              <a:spcAft>
                <a:spcPts val="600"/>
              </a:spcAft>
              <a:buFont typeface="+mj-lt"/>
              <a:buAutoNum type="arabicPeriod"/>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External routes are attached to R1.</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ct val="150000"/>
              </a:lnSpc>
              <a:spcAft>
                <a:spcPts val="600"/>
              </a:spcAft>
              <a:buFont typeface="+mj-lt"/>
              <a:buAutoNum type="arabicPeriod"/>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According to the Advertising Router field in the Type 5 LSA, R3 determines that the packet needs to pass through R1 before reaching the external network.</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ct val="150000"/>
              </a:lnSpc>
              <a:spcAft>
                <a:spcPts val="600"/>
              </a:spcAft>
              <a:buFont typeface="+mj-lt"/>
              <a:buAutoNum type="arabicPeriod"/>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R3 performs intra-area SPF calculation and adds R1 to the SPF tree. R3 sets the next-hop router of the route to the external network to R1.</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ct val="150000"/>
              </a:lnSpc>
              <a:spcAft>
                <a:spcPts val="600"/>
              </a:spcAft>
              <a:buFont typeface="+mj-lt"/>
              <a:buAutoNum type="arabicPeriod"/>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calculation method of R2 is similar to that of R3.</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文本框 162"/>
          <p:cNvSpPr txBox="1"/>
          <p:nvPr/>
        </p:nvSpPr>
        <p:spPr>
          <a:xfrm>
            <a:off x="535870" y="5211357"/>
            <a:ext cx="5382370" cy="738664"/>
          </a:xfrm>
          <a:prstGeom prst="rect">
            <a:avLst/>
          </a:prstGeom>
          <a:solidFill>
            <a:srgbClr val="F4FBFE"/>
          </a:solidFill>
          <a:ln>
            <a:solidFill>
              <a:srgbClr val="99DFF9"/>
            </a:solidFill>
          </a:ln>
        </p:spPr>
        <p:txBody>
          <a:bodyPr wrap="square" rtlCol="0">
            <a:spAutoFit/>
          </a:bodyPr>
          <a:lstStyle>
            <a:defPPr>
              <a:defRPr lang="en-US"/>
            </a:defPPr>
            <a:lvl1pPr>
              <a:defRPr sz="1400"/>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[R3]display </a:t>
            </a:r>
            <a:r>
              <a:rPr lang="en-US"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routing </a:t>
            </a: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Destination        Cost      Type           </a:t>
            </a:r>
            <a:r>
              <a:rPr lang="en-US"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dirty="0" err="1" smtClean="0">
                <a:latin typeface="Huawei Sans" panose="020C0503030203020204" pitchFamily="34" charset="0"/>
                <a:ea typeface="方正兰亭黑简体" panose="02000000000000000000" pitchFamily="2" charset="-122"/>
                <a:sym typeface="Huawei Sans" panose="020C0503030203020204" pitchFamily="34" charset="0"/>
              </a:rPr>
              <a:t>AdvRouter</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192.168.1.0/24       1       Type2          10.0.12.1         10.0.1.1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文本框 170"/>
          <p:cNvSpPr txBox="1"/>
          <p:nvPr/>
        </p:nvSpPr>
        <p:spPr>
          <a:xfrm>
            <a:off x="6136125" y="4634700"/>
            <a:ext cx="5489473" cy="1720548"/>
          </a:xfrm>
          <a:prstGeom prst="rect">
            <a:avLst/>
          </a:prstGeom>
          <a:solidFill>
            <a:srgbClr val="FFFFCC"/>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indent="0" fontAlgn="auto">
              <a:lnSpc>
                <a:spcPts val="2200"/>
              </a:lnSpc>
              <a:spcBef>
                <a:spcPts val="0"/>
              </a:spcBef>
              <a:spcAft>
                <a:spcPts val="0"/>
              </a:spcAft>
              <a:buFont typeface="Arial" panose="020B0604020202020204" pitchFamily="34" charset="0"/>
              <a:buNone/>
              <a:defRPr sz="1400">
                <a:solidFill>
                  <a:schemeClr val="tx1"/>
                </a:solidFill>
              </a:defRPr>
            </a:lvl1pPr>
          </a:lstStyle>
          <a:p>
            <a:pPr marL="285750" indent="-285750" fontAlgn="ctr">
              <a:lnSpc>
                <a:spcPct val="150000"/>
              </a:lnSpc>
              <a:buFont typeface="Arial" panose="020B0604020202020204" pitchFamily="34" charset="0"/>
              <a:buChar char="•"/>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R3 and R1 (ASBR) are in the same area, so R3 can calculate the route to the ASBR based on the flooded Router-LSAs and Network-LSAs.</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50000"/>
              </a:lnSpc>
              <a:buFont typeface="Arial" panose="020B0604020202020204" pitchFamily="34" charset="0"/>
              <a:buChar char="•"/>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If R5 and R1 are not in the same area, how does R5 calculate external routes?</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框 2"/>
          <p:cNvSpPr txBox="1"/>
          <p:nvPr/>
        </p:nvSpPr>
        <p:spPr>
          <a:xfrm>
            <a:off x="3535032" y="3046487"/>
            <a:ext cx="809837"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10.0.12.1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4425256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51877" y="1242453"/>
            <a:ext cx="11306175" cy="787708"/>
          </a:xfrm>
        </p:spPr>
        <p:txBody>
          <a:bodyPr/>
          <a:lstStyle/>
          <a:p>
            <a:pPr marL="0" indent="0">
              <a:buNone/>
            </a:pPr>
            <a:r>
              <a:rPr lang="en-US" sz="1800" smtClean="0">
                <a:sym typeface="Huawei Sans" panose="020C0503030203020204" pitchFamily="34" charset="0"/>
              </a:rPr>
              <a:t>ASBR-Summary-LSA (Type 4 LSA): Originated by an ABR, an ASBR-summary-LSA describes the routes to an ASBR, and is flooded to related areas.</a:t>
            </a:r>
          </a:p>
          <a:p>
            <a:endParaRPr lang="en-US" altLang="zh-CN" sz="1800" dirty="0">
              <a:sym typeface="Huawei Sans" panose="020C0503030203020204" pitchFamily="34" charset="0"/>
            </a:endParaRPr>
          </a:p>
        </p:txBody>
      </p:sp>
      <p:sp>
        <p:nvSpPr>
          <p:cNvPr id="3" name="标题 2"/>
          <p:cNvSpPr>
            <a:spLocks noGrp="1"/>
          </p:cNvSpPr>
          <p:nvPr>
            <p:ph type="title"/>
          </p:nvPr>
        </p:nvSpPr>
        <p:spPr/>
        <p:txBody>
          <a:bodyPr/>
          <a:lstStyle/>
          <a:p>
            <a:r>
              <a:rPr lang="en-US" smtClean="0">
                <a:sym typeface="Huawei Sans" panose="020C0503030203020204" pitchFamily="34" charset="0"/>
              </a:rPr>
              <a:t>Description of an ASBR-Summary-LSA</a:t>
            </a:r>
            <a:endParaRPr lang="en-US" altLang="zh-CN" dirty="0">
              <a:sym typeface="Huawei Sans" panose="020C0503030203020204" pitchFamily="34" charset="0"/>
            </a:endParaRPr>
          </a:p>
        </p:txBody>
      </p:sp>
      <p:graphicFrame>
        <p:nvGraphicFramePr>
          <p:cNvPr id="47" name="表格 46"/>
          <p:cNvGraphicFramePr>
            <a:graphicFrameLocks noGrp="1"/>
          </p:cNvGraphicFramePr>
          <p:nvPr>
            <p:extLst>
              <p:ext uri="{D42A27DB-BD31-4B8C-83A1-F6EECF244321}">
                <p14:modId xmlns:p14="http://schemas.microsoft.com/office/powerpoint/2010/main" val="2946108119"/>
              </p:ext>
            </p:extLst>
          </p:nvPr>
        </p:nvGraphicFramePr>
        <p:xfrm>
          <a:off x="6358034" y="1746964"/>
          <a:ext cx="5063904" cy="2208048"/>
        </p:xfrm>
        <a:graphic>
          <a:graphicData uri="http://schemas.openxmlformats.org/drawingml/2006/table">
            <a:tbl>
              <a:tblPr firstRow="1" bandRow="1">
                <a:tableStyleId>{72833802-FEF1-4C79-8D5D-14CF1EAF98D9}</a:tableStyleId>
              </a:tblPr>
              <a:tblGrid>
                <a:gridCol w="1265976"/>
                <a:gridCol w="1265976"/>
                <a:gridCol w="1265976"/>
                <a:gridCol w="1265976"/>
              </a:tblGrid>
              <a:tr h="276006">
                <a:tc gridSpan="2">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LS Age</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Options</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1" dirty="0" smtClean="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LS Type</a:t>
                      </a:r>
                      <a:endParaRPr lang="en-US" altLang="zh-CN" sz="1200" b="1"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r>
              <a:tr h="276006">
                <a:tc gridSpan="4">
                  <a:txBody>
                    <a:bodyPr/>
                    <a:lstStyle/>
                    <a:p>
                      <a:pPr algn="ctr" fontAlgn="ctr"/>
                      <a:r>
                        <a:rPr lang="en-US" sz="1200" b="1" dirty="0" smtClean="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Link State ID </a:t>
                      </a:r>
                      <a:endParaRPr lang="en-US" sz="1200" b="1"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276006">
                <a:tc gridSpan="4">
                  <a:txBody>
                    <a:bodyPr/>
                    <a:lstStyle/>
                    <a:p>
                      <a:pPr algn="ctr" fontAlgn="ctr"/>
                      <a:r>
                        <a:rPr lang="en-US" sz="1200" b="1" dirty="0" smtClean="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Advertising Router</a:t>
                      </a:r>
                      <a:endParaRPr lang="en-US" sz="1200" b="1"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276006">
                <a:tc gridSpan="4">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LS Sequence Number</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276006">
                <a:tc gridSpan="2">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LS Checksum</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gridSpan="2">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Length</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276006">
                <a:tc gridSpan="4">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Network Mask</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tcPr>
                </a:tc>
              </a:tr>
              <a:tr h="276006">
                <a:tc>
                  <a:txBody>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lgn="ctr" fontAlgn="ctr"/>
                      <a:r>
                        <a:rPr lang="en-US" sz="1200" b="1" dirty="0" smtClean="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Metric</a:t>
                      </a:r>
                      <a:endParaRPr lang="en-US" altLang="zh-CN" sz="1200" b="1"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pPr algn="ctr"/>
                      <a:endParaRPr lang="zh-CN" altLang="en-US" sz="1600" b="0" dirty="0">
                        <a:solidFill>
                          <a:sysClr val="windowText" lastClr="000000"/>
                        </a:solidFill>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76006">
                <a:tc gridSpan="4">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48" name="圆角矩形 75"/>
          <p:cNvSpPr/>
          <p:nvPr/>
        </p:nvSpPr>
        <p:spPr>
          <a:xfrm>
            <a:off x="6285173" y="3943113"/>
            <a:ext cx="5419145" cy="2537505"/>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ct val="150000"/>
              </a:lnSpc>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Main fields</a:t>
            </a:r>
          </a:p>
          <a:p>
            <a:pPr marL="360000" lvl="1" indent="-180000" fontAlgn="ctr">
              <a:lnSpc>
                <a:spcPct val="150000"/>
              </a:lnSpc>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LS Type: The value 4 indicates an ASBR-summary LSA.</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lvl="1" indent="-180000" fontAlgn="ctr">
              <a:lnSpc>
                <a:spcPct val="150000"/>
              </a:lnSpc>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Link State ID: indicates the router ID of an ASBR.</a:t>
            </a:r>
          </a:p>
          <a:p>
            <a:pPr marL="360000" lvl="1" indent="-180000" fontAlgn="ctr">
              <a:lnSpc>
                <a:spcPct val="150000"/>
              </a:lnSpc>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Advertising Router: indicates the router ID of the device that </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originates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LSA.</a:t>
            </a:r>
          </a:p>
          <a:p>
            <a:pPr marL="360000" lvl="1" indent="-180000" fontAlgn="ctr">
              <a:lnSpc>
                <a:spcPct val="150000"/>
              </a:lnSpc>
              <a:spcAft>
                <a:spcPts val="600"/>
              </a:spcAft>
              <a:buFont typeface="Huawei Sans" panose="020C0503030203020204" pitchFamily="34" charset="0"/>
              <a:buChar char="▫"/>
            </a:pP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Network Mask: This parameter is reserved.</a:t>
            </a:r>
            <a:endPar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lvl="1" indent="-180000" fontAlgn="ctr">
              <a:lnSpc>
                <a:spcPct val="150000"/>
              </a:lnSpc>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Metric: indicates the cost of the route to the destination address.</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3" name="直接箭头连接符 92"/>
          <p:cNvCxnSpPr/>
          <p:nvPr/>
        </p:nvCxnSpPr>
        <p:spPr>
          <a:xfrm>
            <a:off x="4659820" y="4249163"/>
            <a:ext cx="468000" cy="0"/>
          </a:xfrm>
          <a:prstGeom prst="straightConnector1">
            <a:avLst/>
          </a:prstGeom>
          <a:ln w="19050">
            <a:solidFill>
              <a:srgbClr val="1163AB"/>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94" name="直接箭头连接符 93"/>
          <p:cNvCxnSpPr/>
          <p:nvPr/>
        </p:nvCxnSpPr>
        <p:spPr>
          <a:xfrm>
            <a:off x="1566776" y="4249163"/>
            <a:ext cx="468000" cy="0"/>
          </a:xfrm>
          <a:prstGeom prst="straightConnector1">
            <a:avLst/>
          </a:prstGeom>
          <a:ln w="19050">
            <a:solidFill>
              <a:srgbClr val="1163AB"/>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pic>
        <p:nvPicPr>
          <p:cNvPr id="95" name="图片 9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41974" y="3922477"/>
            <a:ext cx="540000" cy="442800"/>
          </a:xfrm>
          <a:prstGeom prst="rect">
            <a:avLst/>
          </a:prstGeom>
        </p:spPr>
      </p:pic>
      <p:pic>
        <p:nvPicPr>
          <p:cNvPr id="96" name="图片 9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62569" y="3922477"/>
            <a:ext cx="540000" cy="442800"/>
          </a:xfrm>
          <a:prstGeom prst="rect">
            <a:avLst/>
          </a:prstGeom>
        </p:spPr>
      </p:pic>
      <p:sp>
        <p:nvSpPr>
          <p:cNvPr id="97" name="Oval 6"/>
          <p:cNvSpPr>
            <a:spLocks noChangeArrowheads="1"/>
          </p:cNvSpPr>
          <p:nvPr/>
        </p:nvSpPr>
        <p:spPr bwMode="auto">
          <a:xfrm>
            <a:off x="492759" y="3570796"/>
            <a:ext cx="1937394" cy="113965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Oval 6"/>
          <p:cNvSpPr>
            <a:spLocks noChangeArrowheads="1"/>
          </p:cNvSpPr>
          <p:nvPr/>
        </p:nvSpPr>
        <p:spPr bwMode="auto">
          <a:xfrm>
            <a:off x="2451928" y="2872282"/>
            <a:ext cx="1805542" cy="153890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Oval 6"/>
          <p:cNvSpPr>
            <a:spLocks noChangeArrowheads="1"/>
          </p:cNvSpPr>
          <p:nvPr/>
        </p:nvSpPr>
        <p:spPr bwMode="auto">
          <a:xfrm>
            <a:off x="4203944" y="3570796"/>
            <a:ext cx="1937394" cy="113965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0" name="图片 9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158443" y="3922477"/>
            <a:ext cx="540000" cy="442800"/>
          </a:xfrm>
          <a:prstGeom prst="rect">
            <a:avLst/>
          </a:prstGeom>
        </p:spPr>
      </p:pic>
      <p:pic>
        <p:nvPicPr>
          <p:cNvPr id="101" name="图片 10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044243" y="3922477"/>
            <a:ext cx="540000" cy="442800"/>
          </a:xfrm>
          <a:prstGeom prst="rect">
            <a:avLst/>
          </a:prstGeom>
        </p:spPr>
      </p:pic>
      <p:cxnSp>
        <p:nvCxnSpPr>
          <p:cNvPr id="102" name="直接连接符 101"/>
          <p:cNvCxnSpPr>
            <a:endCxn id="100" idx="1"/>
          </p:cNvCxnSpPr>
          <p:nvPr/>
        </p:nvCxnSpPr>
        <p:spPr>
          <a:xfrm>
            <a:off x="1497963" y="4143877"/>
            <a:ext cx="66048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stCxn id="100" idx="3"/>
            <a:endCxn id="106" idx="0"/>
          </p:cNvCxnSpPr>
          <p:nvPr/>
        </p:nvCxnSpPr>
        <p:spPr>
          <a:xfrm flipV="1">
            <a:off x="2698443" y="3127996"/>
            <a:ext cx="672900" cy="1015881"/>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06" idx="0"/>
            <a:endCxn id="101" idx="1"/>
          </p:cNvCxnSpPr>
          <p:nvPr/>
        </p:nvCxnSpPr>
        <p:spPr>
          <a:xfrm>
            <a:off x="3371343" y="3127996"/>
            <a:ext cx="672900" cy="1015881"/>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101" idx="3"/>
          </p:cNvCxnSpPr>
          <p:nvPr/>
        </p:nvCxnSpPr>
        <p:spPr>
          <a:xfrm>
            <a:off x="4584243" y="4143877"/>
            <a:ext cx="66048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pic>
        <p:nvPicPr>
          <p:cNvPr id="106" name="图片 10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101343" y="3127996"/>
            <a:ext cx="540000" cy="442800"/>
          </a:xfrm>
          <a:prstGeom prst="rect">
            <a:avLst/>
          </a:prstGeom>
        </p:spPr>
      </p:pic>
      <p:sp>
        <p:nvSpPr>
          <p:cNvPr id="107" name="文本框 106"/>
          <p:cNvSpPr txBox="1"/>
          <p:nvPr/>
        </p:nvSpPr>
        <p:spPr>
          <a:xfrm>
            <a:off x="3044570" y="3941386"/>
            <a:ext cx="747320" cy="307777"/>
          </a:xfrm>
          <a:prstGeom prst="rect">
            <a:avLst/>
          </a:prstGeom>
          <a:noFill/>
        </p:spPr>
        <p:txBody>
          <a:bodyPr wrap="non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8" name="组合 107"/>
          <p:cNvGrpSpPr/>
          <p:nvPr/>
        </p:nvGrpSpPr>
        <p:grpSpPr>
          <a:xfrm>
            <a:off x="1030632" y="3543916"/>
            <a:ext cx="4681421" cy="1079636"/>
            <a:chOff x="6582802" y="2127603"/>
            <a:chExt cx="4681421" cy="1079636"/>
          </a:xfrm>
        </p:grpSpPr>
        <p:sp>
          <p:nvSpPr>
            <p:cNvPr id="109" name="Text Box 18"/>
            <p:cNvSpPr txBox="1">
              <a:spLocks noChangeArrowheads="1"/>
            </p:cNvSpPr>
            <p:nvPr/>
          </p:nvSpPr>
          <p:spPr bwMode="auto">
            <a:xfrm>
              <a:off x="6582802" y="2899462"/>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Text Box 18"/>
            <p:cNvSpPr txBox="1">
              <a:spLocks noChangeArrowheads="1"/>
            </p:cNvSpPr>
            <p:nvPr/>
          </p:nvSpPr>
          <p:spPr bwMode="auto">
            <a:xfrm>
              <a:off x="7783744" y="2897561"/>
              <a:ext cx="394659"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Text Box 18"/>
            <p:cNvSpPr txBox="1">
              <a:spLocks noChangeArrowheads="1"/>
            </p:cNvSpPr>
            <p:nvPr/>
          </p:nvSpPr>
          <p:spPr bwMode="auto">
            <a:xfrm>
              <a:off x="9670029" y="2897561"/>
              <a:ext cx="394659"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Text Box 18"/>
            <p:cNvSpPr txBox="1">
              <a:spLocks noChangeArrowheads="1"/>
            </p:cNvSpPr>
            <p:nvPr/>
          </p:nvSpPr>
          <p:spPr bwMode="auto">
            <a:xfrm>
              <a:off x="10869563" y="2897561"/>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Text Box 18"/>
            <p:cNvSpPr txBox="1">
              <a:spLocks noChangeArrowheads="1"/>
            </p:cNvSpPr>
            <p:nvPr/>
          </p:nvSpPr>
          <p:spPr bwMode="auto">
            <a:xfrm>
              <a:off x="8720284" y="2127603"/>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14" name="文本框 113"/>
          <p:cNvSpPr txBox="1"/>
          <p:nvPr/>
        </p:nvSpPr>
        <p:spPr>
          <a:xfrm>
            <a:off x="1400186" y="4364085"/>
            <a:ext cx="769763" cy="307777"/>
          </a:xfrm>
          <a:prstGeom prst="rect">
            <a:avLst/>
          </a:prstGeom>
          <a:noFill/>
        </p:spPr>
        <p:txBody>
          <a:bodyPr wrap="non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文本框 114"/>
          <p:cNvSpPr txBox="1"/>
          <p:nvPr/>
        </p:nvSpPr>
        <p:spPr>
          <a:xfrm>
            <a:off x="4539449" y="4288142"/>
            <a:ext cx="747320" cy="307777"/>
          </a:xfrm>
          <a:prstGeom prst="rect">
            <a:avLst/>
          </a:prstGeom>
          <a:noFill/>
        </p:spPr>
        <p:txBody>
          <a:bodyPr wrap="non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文本框 115"/>
          <p:cNvSpPr txBox="1"/>
          <p:nvPr/>
        </p:nvSpPr>
        <p:spPr>
          <a:xfrm>
            <a:off x="699221" y="4944318"/>
            <a:ext cx="4737862" cy="584775"/>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R2 and R3 generate Type 4 LSAs and advertise them to area 1 and area 2 respectively.</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1" name="直接连接符 120"/>
          <p:cNvCxnSpPr>
            <a:stCxn id="106" idx="0"/>
          </p:cNvCxnSpPr>
          <p:nvPr/>
        </p:nvCxnSpPr>
        <p:spPr bwMode="auto">
          <a:xfrm flipV="1">
            <a:off x="3371343" y="2431184"/>
            <a:ext cx="0" cy="696812"/>
          </a:xfrm>
          <a:prstGeom prst="line">
            <a:avLst/>
          </a:prstGeom>
          <a:solidFill>
            <a:schemeClr val="accent1"/>
          </a:solidFill>
          <a:ln w="28575" cap="flat" cmpd="sng" algn="ctr">
            <a:solidFill>
              <a:srgbClr val="EC7061"/>
            </a:solidFill>
            <a:prstDash val="sysDot"/>
            <a:round/>
            <a:headEnd type="none" w="med" len="med"/>
            <a:tailEnd type="none" w="med" len="med"/>
          </a:ln>
          <a:effectLst/>
        </p:spPr>
      </p:cxnSp>
      <p:sp>
        <p:nvSpPr>
          <p:cNvPr id="122" name="AutoShape 17"/>
          <p:cNvSpPr>
            <a:spLocks noChangeArrowheads="1"/>
          </p:cNvSpPr>
          <p:nvPr/>
        </p:nvSpPr>
        <p:spPr bwMode="auto">
          <a:xfrm>
            <a:off x="2057296" y="2030161"/>
            <a:ext cx="3070524" cy="525401"/>
          </a:xfrm>
          <a:prstGeom prst="roundRect">
            <a:avLst>
              <a:gd name="adj" fmla="val 0"/>
            </a:avLst>
          </a:prstGeom>
          <a:solidFill>
            <a:srgbClr val="F4FBFE"/>
          </a:solidFill>
          <a:ln>
            <a:solidFill>
              <a:srgbClr val="99DFF9"/>
            </a:solidFill>
          </a:ln>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1</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[R1-ospf-1] </a:t>
            </a: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import-route direct </a:t>
            </a:r>
            <a:endPar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3" name="直接连接符 122"/>
          <p:cNvCxnSpPr/>
          <p:nvPr/>
        </p:nvCxnSpPr>
        <p:spPr>
          <a:xfrm flipH="1">
            <a:off x="4581494" y="4143877"/>
            <a:ext cx="66048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4324611" y="5613494"/>
            <a:ext cx="1806056" cy="675097"/>
            <a:chOff x="4262183" y="5054621"/>
            <a:chExt cx="1806056" cy="675097"/>
          </a:xfrm>
        </p:grpSpPr>
        <p:cxnSp>
          <p:nvCxnSpPr>
            <p:cNvPr id="91" name="直接箭头连接符 90"/>
            <p:cNvCxnSpPr/>
            <p:nvPr/>
          </p:nvCxnSpPr>
          <p:spPr>
            <a:xfrm>
              <a:off x="4262183" y="5535313"/>
              <a:ext cx="468000" cy="0"/>
            </a:xfrm>
            <a:prstGeom prst="straightConnector1">
              <a:avLst/>
            </a:prstGeom>
            <a:ln w="19050">
              <a:solidFill>
                <a:srgbClr val="1163AB"/>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92" name="文本框 91"/>
            <p:cNvSpPr txBox="1"/>
            <p:nvPr/>
          </p:nvSpPr>
          <p:spPr>
            <a:xfrm>
              <a:off x="4849633" y="5391164"/>
              <a:ext cx="1218603"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Type 4 LSA</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5" name="直接箭头连接符 124"/>
            <p:cNvCxnSpPr/>
            <p:nvPr/>
          </p:nvCxnSpPr>
          <p:spPr>
            <a:xfrm>
              <a:off x="4262186" y="5237263"/>
              <a:ext cx="468000"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126" name="文本框 125"/>
            <p:cNvSpPr txBox="1"/>
            <p:nvPr/>
          </p:nvSpPr>
          <p:spPr>
            <a:xfrm>
              <a:off x="4849636" y="5054621"/>
              <a:ext cx="1218603"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Type 5 LSA</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27" name="直接箭头连接符 126"/>
          <p:cNvCxnSpPr/>
          <p:nvPr/>
        </p:nvCxnSpPr>
        <p:spPr>
          <a:xfrm flipH="1">
            <a:off x="1576289" y="4066307"/>
            <a:ext cx="468000"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28" name="直接箭头连接符 127"/>
          <p:cNvCxnSpPr/>
          <p:nvPr/>
        </p:nvCxnSpPr>
        <p:spPr>
          <a:xfrm>
            <a:off x="4659820" y="4066307"/>
            <a:ext cx="468000"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29" name="直接箭头连接符 128"/>
          <p:cNvCxnSpPr/>
          <p:nvPr/>
        </p:nvCxnSpPr>
        <p:spPr>
          <a:xfrm>
            <a:off x="3788495" y="3543916"/>
            <a:ext cx="234000" cy="307777"/>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30" name="直接箭头连接符 129"/>
          <p:cNvCxnSpPr/>
          <p:nvPr/>
        </p:nvCxnSpPr>
        <p:spPr>
          <a:xfrm flipH="1">
            <a:off x="2746212" y="3543916"/>
            <a:ext cx="234000" cy="307777"/>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523739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Example of an ASBR-Summary LSA</a:t>
            </a:r>
            <a:endParaRPr lang="en-US" altLang="zh-CN" dirty="0">
              <a:sym typeface="Huawei Sans" panose="020C0503030203020204" pitchFamily="34" charset="0"/>
            </a:endParaRPr>
          </a:p>
        </p:txBody>
      </p:sp>
      <p:sp>
        <p:nvSpPr>
          <p:cNvPr id="52" name="矩形 51"/>
          <p:cNvSpPr/>
          <p:nvPr/>
        </p:nvSpPr>
        <p:spPr bwMode="auto">
          <a:xfrm>
            <a:off x="6227423" y="1649440"/>
            <a:ext cx="3991987" cy="4133796"/>
          </a:xfrm>
          <a:prstGeom prst="rect">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&lt;R3&gt;display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lsdb</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asbr</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self-originate </a:t>
            </a:r>
          </a:p>
          <a:p>
            <a:pP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Area: 0.0.0.2</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Link State Database </a:t>
            </a:r>
          </a:p>
          <a:p>
            <a:pP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Type		: Sum-</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Asbr</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Ls id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10.0.1.1    </a:t>
            </a:r>
            <a:endParaRPr lang="en-US" altLang="zh-CN" sz="14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Adv</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rtr</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10.0.3.3    </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Ls age		: 15 </a:t>
            </a:r>
          </a:p>
          <a:p>
            <a:pP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Len		: 28 </a:t>
            </a:r>
          </a:p>
          <a:p>
            <a:pP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Options		:  E  </a:t>
            </a:r>
          </a:p>
          <a:p>
            <a:pP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seq</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80000005 </a:t>
            </a:r>
          </a:p>
          <a:p>
            <a:pP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chksum</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0xf456</a:t>
            </a:r>
          </a:p>
          <a:p>
            <a:pP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Tos</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0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metric: 1</a:t>
            </a:r>
            <a:endParaRPr lang="en-US" altLang="zh-CN" sz="14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cxnSp>
        <p:nvCxnSpPr>
          <p:cNvPr id="131" name="直接箭头连接符 130"/>
          <p:cNvCxnSpPr/>
          <p:nvPr/>
        </p:nvCxnSpPr>
        <p:spPr>
          <a:xfrm>
            <a:off x="4659820" y="4111700"/>
            <a:ext cx="468000" cy="0"/>
          </a:xfrm>
          <a:prstGeom prst="straightConnector1">
            <a:avLst/>
          </a:prstGeom>
          <a:ln w="19050">
            <a:solidFill>
              <a:srgbClr val="1163AB"/>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51" name="图片 5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41974" y="3785014"/>
            <a:ext cx="540000" cy="442800"/>
          </a:xfrm>
          <a:prstGeom prst="rect">
            <a:avLst/>
          </a:prstGeom>
        </p:spPr>
      </p:pic>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62569" y="3785014"/>
            <a:ext cx="540000" cy="442800"/>
          </a:xfrm>
          <a:prstGeom prst="rect">
            <a:avLst/>
          </a:prstGeom>
        </p:spPr>
      </p:pic>
      <p:sp>
        <p:nvSpPr>
          <p:cNvPr id="55" name="Oval 6"/>
          <p:cNvSpPr>
            <a:spLocks noChangeArrowheads="1"/>
          </p:cNvSpPr>
          <p:nvPr/>
        </p:nvSpPr>
        <p:spPr bwMode="auto">
          <a:xfrm>
            <a:off x="492759" y="3433333"/>
            <a:ext cx="1937394" cy="113965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Oval 6"/>
          <p:cNvSpPr>
            <a:spLocks noChangeArrowheads="1"/>
          </p:cNvSpPr>
          <p:nvPr/>
        </p:nvSpPr>
        <p:spPr bwMode="auto">
          <a:xfrm>
            <a:off x="2451928" y="2734819"/>
            <a:ext cx="1805542" cy="153890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Oval 6"/>
          <p:cNvSpPr>
            <a:spLocks noChangeArrowheads="1"/>
          </p:cNvSpPr>
          <p:nvPr/>
        </p:nvSpPr>
        <p:spPr bwMode="auto">
          <a:xfrm>
            <a:off x="4203944" y="3433333"/>
            <a:ext cx="1937394" cy="113965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8" name="图片 5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158443" y="3785014"/>
            <a:ext cx="540000" cy="442800"/>
          </a:xfrm>
          <a:prstGeom prst="rect">
            <a:avLst/>
          </a:prstGeom>
        </p:spPr>
      </p:pic>
      <p:pic>
        <p:nvPicPr>
          <p:cNvPr id="60" name="图片 5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044243" y="3785014"/>
            <a:ext cx="540000" cy="442800"/>
          </a:xfrm>
          <a:prstGeom prst="rect">
            <a:avLst/>
          </a:prstGeom>
        </p:spPr>
      </p:pic>
      <p:cxnSp>
        <p:nvCxnSpPr>
          <p:cNvPr id="61" name="直接连接符 60"/>
          <p:cNvCxnSpPr>
            <a:endCxn id="58" idx="1"/>
          </p:cNvCxnSpPr>
          <p:nvPr/>
        </p:nvCxnSpPr>
        <p:spPr>
          <a:xfrm>
            <a:off x="1497963" y="4006414"/>
            <a:ext cx="66048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8" idx="3"/>
            <a:endCxn id="71" idx="0"/>
          </p:cNvCxnSpPr>
          <p:nvPr/>
        </p:nvCxnSpPr>
        <p:spPr>
          <a:xfrm flipV="1">
            <a:off x="2698443" y="2990533"/>
            <a:ext cx="672900" cy="1015881"/>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71" idx="0"/>
            <a:endCxn id="60" idx="1"/>
          </p:cNvCxnSpPr>
          <p:nvPr/>
        </p:nvCxnSpPr>
        <p:spPr>
          <a:xfrm>
            <a:off x="3371343" y="2990533"/>
            <a:ext cx="672900" cy="1015881"/>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60" idx="3"/>
          </p:cNvCxnSpPr>
          <p:nvPr/>
        </p:nvCxnSpPr>
        <p:spPr>
          <a:xfrm>
            <a:off x="4584243" y="4006414"/>
            <a:ext cx="66048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pic>
        <p:nvPicPr>
          <p:cNvPr id="71" name="图片 7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101343" y="2990533"/>
            <a:ext cx="540000" cy="442800"/>
          </a:xfrm>
          <a:prstGeom prst="rect">
            <a:avLst/>
          </a:prstGeom>
        </p:spPr>
      </p:pic>
      <p:sp>
        <p:nvSpPr>
          <p:cNvPr id="73" name="文本框 72"/>
          <p:cNvSpPr txBox="1"/>
          <p:nvPr/>
        </p:nvSpPr>
        <p:spPr>
          <a:xfrm>
            <a:off x="3044570" y="3803923"/>
            <a:ext cx="747320" cy="307777"/>
          </a:xfrm>
          <a:prstGeom prst="rect">
            <a:avLst/>
          </a:prstGeom>
          <a:noFill/>
        </p:spPr>
        <p:txBody>
          <a:bodyPr wrap="non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8" name="组合 107"/>
          <p:cNvGrpSpPr/>
          <p:nvPr/>
        </p:nvGrpSpPr>
        <p:grpSpPr>
          <a:xfrm>
            <a:off x="1030632" y="3406453"/>
            <a:ext cx="4681421" cy="1079636"/>
            <a:chOff x="6582802" y="2127603"/>
            <a:chExt cx="4681421" cy="1079636"/>
          </a:xfrm>
        </p:grpSpPr>
        <p:sp>
          <p:nvSpPr>
            <p:cNvPr id="122" name="Text Box 18"/>
            <p:cNvSpPr txBox="1">
              <a:spLocks noChangeArrowheads="1"/>
            </p:cNvSpPr>
            <p:nvPr/>
          </p:nvSpPr>
          <p:spPr bwMode="auto">
            <a:xfrm>
              <a:off x="6582802" y="2899462"/>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Text Box 18"/>
            <p:cNvSpPr txBox="1">
              <a:spLocks noChangeArrowheads="1"/>
            </p:cNvSpPr>
            <p:nvPr/>
          </p:nvSpPr>
          <p:spPr bwMode="auto">
            <a:xfrm>
              <a:off x="7783744" y="2897561"/>
              <a:ext cx="394659"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Text Box 18"/>
            <p:cNvSpPr txBox="1">
              <a:spLocks noChangeArrowheads="1"/>
            </p:cNvSpPr>
            <p:nvPr/>
          </p:nvSpPr>
          <p:spPr bwMode="auto">
            <a:xfrm>
              <a:off x="9670029" y="2897561"/>
              <a:ext cx="394659"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Text Box 18"/>
            <p:cNvSpPr txBox="1">
              <a:spLocks noChangeArrowheads="1"/>
            </p:cNvSpPr>
            <p:nvPr/>
          </p:nvSpPr>
          <p:spPr bwMode="auto">
            <a:xfrm>
              <a:off x="10869563" y="2897561"/>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Text Box 18"/>
            <p:cNvSpPr txBox="1">
              <a:spLocks noChangeArrowheads="1"/>
            </p:cNvSpPr>
            <p:nvPr/>
          </p:nvSpPr>
          <p:spPr bwMode="auto">
            <a:xfrm>
              <a:off x="8720284" y="2127603"/>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9" name="文本框 108"/>
          <p:cNvSpPr txBox="1"/>
          <p:nvPr/>
        </p:nvSpPr>
        <p:spPr>
          <a:xfrm>
            <a:off x="1400186" y="4226622"/>
            <a:ext cx="769763" cy="307777"/>
          </a:xfrm>
          <a:prstGeom prst="rect">
            <a:avLst/>
          </a:prstGeom>
          <a:noFill/>
        </p:spPr>
        <p:txBody>
          <a:bodyPr wrap="non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文本框 109"/>
          <p:cNvSpPr txBox="1"/>
          <p:nvPr/>
        </p:nvSpPr>
        <p:spPr>
          <a:xfrm>
            <a:off x="4539449" y="4150679"/>
            <a:ext cx="747320" cy="307777"/>
          </a:xfrm>
          <a:prstGeom prst="rect">
            <a:avLst/>
          </a:prstGeom>
          <a:noFill/>
        </p:spPr>
        <p:txBody>
          <a:bodyPr wrap="non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文本框 110"/>
          <p:cNvSpPr txBox="1"/>
          <p:nvPr/>
        </p:nvSpPr>
        <p:spPr>
          <a:xfrm>
            <a:off x="965711" y="4626748"/>
            <a:ext cx="184731" cy="369332"/>
          </a:xfrm>
          <a:prstGeom prst="rect">
            <a:avLst/>
          </a:prstGeom>
          <a:noFill/>
        </p:spPr>
        <p:txBody>
          <a:bodyPr wrap="none" rtlCol="0">
            <a:sp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6" name="直接连接符 115"/>
          <p:cNvCxnSpPr>
            <a:stCxn id="71" idx="0"/>
          </p:cNvCxnSpPr>
          <p:nvPr/>
        </p:nvCxnSpPr>
        <p:spPr bwMode="auto">
          <a:xfrm flipV="1">
            <a:off x="3371343" y="2101395"/>
            <a:ext cx="0" cy="889138"/>
          </a:xfrm>
          <a:prstGeom prst="line">
            <a:avLst/>
          </a:prstGeom>
          <a:solidFill>
            <a:schemeClr val="accent1"/>
          </a:solidFill>
          <a:ln w="28575" cap="flat" cmpd="sng" algn="ctr">
            <a:solidFill>
              <a:srgbClr val="EC7061"/>
            </a:solidFill>
            <a:prstDash val="sysDot"/>
            <a:round/>
            <a:headEnd type="none" w="med" len="med"/>
            <a:tailEnd type="none" w="med" len="med"/>
          </a:ln>
          <a:effectLst/>
        </p:spPr>
      </p:cxnSp>
      <p:sp>
        <p:nvSpPr>
          <p:cNvPr id="117" name="AutoShape 17"/>
          <p:cNvSpPr>
            <a:spLocks noChangeArrowheads="1"/>
          </p:cNvSpPr>
          <p:nvPr/>
        </p:nvSpPr>
        <p:spPr bwMode="auto">
          <a:xfrm>
            <a:off x="2034776" y="1868240"/>
            <a:ext cx="3070524" cy="525401"/>
          </a:xfrm>
          <a:prstGeom prst="roundRect">
            <a:avLst>
              <a:gd name="adj" fmla="val 0"/>
            </a:avLst>
          </a:prstGeom>
          <a:solidFill>
            <a:srgbClr val="F4FBFE"/>
          </a:solidFill>
          <a:ln>
            <a:solidFill>
              <a:srgbClr val="99DFF9"/>
            </a:solidFill>
          </a:ln>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1</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[R1-ospf-1] </a:t>
            </a: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import-route direct </a:t>
            </a:r>
            <a:endPar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9" name="直接连接符 118"/>
          <p:cNvCxnSpPr/>
          <p:nvPr/>
        </p:nvCxnSpPr>
        <p:spPr>
          <a:xfrm flipH="1">
            <a:off x="4581494" y="4006414"/>
            <a:ext cx="66048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7" name="矩形标注 36"/>
          <p:cNvSpPr/>
          <p:nvPr/>
        </p:nvSpPr>
        <p:spPr>
          <a:xfrm>
            <a:off x="9230086" y="2428495"/>
            <a:ext cx="1590313" cy="612648"/>
          </a:xfrm>
          <a:prstGeom prst="wedgeRectCallout">
            <a:avLst>
              <a:gd name="adj1" fmla="val -67779"/>
              <a:gd name="adj2" fmla="val 64463"/>
            </a:avLst>
          </a:prstGeom>
          <a:no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Router ID of the ASBR</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标注 37"/>
          <p:cNvSpPr/>
          <p:nvPr/>
        </p:nvSpPr>
        <p:spPr>
          <a:xfrm>
            <a:off x="9230086" y="4689756"/>
            <a:ext cx="1946810" cy="612648"/>
          </a:xfrm>
          <a:prstGeom prst="wedgeRectCallout">
            <a:avLst>
              <a:gd name="adj1" fmla="val -67123"/>
              <a:gd name="adj2" fmla="val 59750"/>
            </a:avLst>
          </a:prstGeom>
          <a:no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Cost of the route from R3 to the ASBR</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a:xfrm>
            <a:off x="3615317" y="2932927"/>
            <a:ext cx="1654620"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Router ID 10.0.1.1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a:xfrm>
            <a:off x="1084946" y="4771064"/>
            <a:ext cx="4744333" cy="584775"/>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following uses the ASBR-summary LSA advertised by R3 to area 2 as an example.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a:xfrm rot="19497299">
            <a:off x="3755082" y="3459081"/>
            <a:ext cx="856325"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Cost = 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56565447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1" name="直接连接符 210"/>
          <p:cNvCxnSpPr/>
          <p:nvPr/>
        </p:nvCxnSpPr>
        <p:spPr bwMode="auto">
          <a:xfrm flipH="1" flipV="1">
            <a:off x="4382422" y="3323622"/>
            <a:ext cx="149203" cy="1282241"/>
          </a:xfrm>
          <a:prstGeom prst="line">
            <a:avLst/>
          </a:prstGeom>
          <a:solidFill>
            <a:schemeClr val="accent1"/>
          </a:solidFill>
          <a:ln w="28575" cap="flat" cmpd="sng" algn="ctr">
            <a:solidFill>
              <a:srgbClr val="EC7061"/>
            </a:solidFill>
            <a:prstDash val="sysDot"/>
            <a:round/>
            <a:headEnd type="none" w="med" len="med"/>
            <a:tailEnd type="none" w="med" len="med"/>
          </a:ln>
          <a:effectLst/>
        </p:spPr>
      </p:cxnSp>
      <p:cxnSp>
        <p:nvCxnSpPr>
          <p:cNvPr id="212" name="直接连接符 211"/>
          <p:cNvCxnSpPr/>
          <p:nvPr/>
        </p:nvCxnSpPr>
        <p:spPr bwMode="auto">
          <a:xfrm flipH="1" flipV="1">
            <a:off x="5546923" y="3359007"/>
            <a:ext cx="206834" cy="1855887"/>
          </a:xfrm>
          <a:prstGeom prst="line">
            <a:avLst/>
          </a:prstGeom>
          <a:solidFill>
            <a:schemeClr val="accent1"/>
          </a:solidFill>
          <a:ln w="28575" cap="flat" cmpd="sng" algn="ctr">
            <a:solidFill>
              <a:srgbClr val="EC7061"/>
            </a:solidFill>
            <a:prstDash val="sysDot"/>
            <a:round/>
            <a:headEnd type="none" w="med" len="med"/>
            <a:tailEnd type="none" w="med" len="med"/>
          </a:ln>
          <a:effectLst/>
        </p:spPr>
      </p:cxnSp>
      <p:sp>
        <p:nvSpPr>
          <p:cNvPr id="2" name="标题 1"/>
          <p:cNvSpPr>
            <a:spLocks noGrp="1"/>
          </p:cNvSpPr>
          <p:nvPr>
            <p:ph type="title"/>
          </p:nvPr>
        </p:nvSpPr>
        <p:spPr/>
        <p:txBody>
          <a:bodyPr/>
          <a:lstStyle/>
          <a:p>
            <a:r>
              <a:rPr lang="en-US" smtClean="0">
                <a:sym typeface="Huawei Sans" panose="020C0503030203020204" pitchFamily="34" charset="0"/>
              </a:rPr>
              <a:t>Route Calculation on R5</a:t>
            </a:r>
            <a:endParaRPr lang="en-US" dirty="0">
              <a:sym typeface="Huawei Sans" panose="020C0503030203020204" pitchFamily="34" charset="0"/>
            </a:endParaRPr>
          </a:p>
        </p:txBody>
      </p:sp>
      <p:sp>
        <p:nvSpPr>
          <p:cNvPr id="164" name="文本框 163"/>
          <p:cNvSpPr txBox="1"/>
          <p:nvPr/>
        </p:nvSpPr>
        <p:spPr>
          <a:xfrm>
            <a:off x="1172277" y="4975229"/>
            <a:ext cx="4722822" cy="646331"/>
          </a:xfrm>
          <a:prstGeom prst="rect">
            <a:avLst/>
          </a:prstGeom>
          <a:solidFill>
            <a:srgbClr val="F4FBFE"/>
          </a:solidFill>
          <a:ln>
            <a:solidFill>
              <a:srgbClr val="99DFF9"/>
            </a:solidFill>
          </a:ln>
        </p:spPr>
        <p:txBody>
          <a:bodyPr wrap="square" rtlCol="0">
            <a:spAutoFit/>
          </a:bodyPr>
          <a:lstStyle>
            <a:defPPr>
              <a:defRPr lang="en-US"/>
            </a:defPPr>
            <a:lvl1pPr>
              <a:defRPr sz="1200"/>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[R5]display </a:t>
            </a:r>
            <a:r>
              <a:rPr lang="en-US"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routing </a:t>
            </a: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Destination        </a:t>
            </a: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Cost      Type           </a:t>
            </a:r>
            <a:r>
              <a:rPr lang="en-US"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dirty="0" err="1" smtClean="0">
                <a:latin typeface="Huawei Sans" panose="020C0503030203020204" pitchFamily="34" charset="0"/>
                <a:ea typeface="方正兰亭黑简体" panose="02000000000000000000" pitchFamily="2" charset="-122"/>
                <a:sym typeface="Huawei Sans" panose="020C0503030203020204" pitchFamily="34" charset="0"/>
              </a:rPr>
              <a:t>AdvRouter</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192.168.1.0/24     </a:t>
            </a: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1          Type2          </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10.0.34.3          10.0.1.1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 name="组合 2"/>
          <p:cNvGrpSpPr/>
          <p:nvPr/>
        </p:nvGrpSpPr>
        <p:grpSpPr>
          <a:xfrm>
            <a:off x="374151" y="2284267"/>
            <a:ext cx="5648579" cy="2005547"/>
            <a:chOff x="492759" y="2990533"/>
            <a:chExt cx="5648579" cy="2005547"/>
          </a:xfrm>
        </p:grpSpPr>
        <p:grpSp>
          <p:nvGrpSpPr>
            <p:cNvPr id="87" name="组合 86"/>
            <p:cNvGrpSpPr/>
            <p:nvPr/>
          </p:nvGrpSpPr>
          <p:grpSpPr>
            <a:xfrm>
              <a:off x="1566776" y="4111700"/>
              <a:ext cx="3561044" cy="0"/>
              <a:chOff x="1566776" y="3594346"/>
              <a:chExt cx="3561044" cy="0"/>
            </a:xfrm>
          </p:grpSpPr>
          <p:cxnSp>
            <p:nvCxnSpPr>
              <p:cNvPr id="171" name="直接箭头连接符 170"/>
              <p:cNvCxnSpPr/>
              <p:nvPr/>
            </p:nvCxnSpPr>
            <p:spPr>
              <a:xfrm>
                <a:off x="4659820" y="3594346"/>
                <a:ext cx="468000" cy="0"/>
              </a:xfrm>
              <a:prstGeom prst="straightConnector1">
                <a:avLst/>
              </a:prstGeom>
              <a:ln w="19050">
                <a:solidFill>
                  <a:srgbClr val="1163AB"/>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72" name="直接箭头连接符 171"/>
              <p:cNvCxnSpPr/>
              <p:nvPr/>
            </p:nvCxnSpPr>
            <p:spPr>
              <a:xfrm>
                <a:off x="1566776" y="3594346"/>
                <a:ext cx="468000" cy="0"/>
              </a:xfrm>
              <a:prstGeom prst="straightConnector1">
                <a:avLst/>
              </a:prstGeom>
              <a:ln w="19050">
                <a:solidFill>
                  <a:srgbClr val="1163AB"/>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grpSp>
        <p:pic>
          <p:nvPicPr>
            <p:cNvPr id="173" name="图片 17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41974" y="3785014"/>
              <a:ext cx="540000" cy="442800"/>
            </a:xfrm>
            <a:prstGeom prst="rect">
              <a:avLst/>
            </a:prstGeom>
          </p:spPr>
        </p:pic>
        <p:pic>
          <p:nvPicPr>
            <p:cNvPr id="174" name="图片 17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62569" y="3785014"/>
              <a:ext cx="540000" cy="442800"/>
            </a:xfrm>
            <a:prstGeom prst="rect">
              <a:avLst/>
            </a:prstGeom>
          </p:spPr>
        </p:pic>
        <p:sp>
          <p:nvSpPr>
            <p:cNvPr id="175" name="Oval 6"/>
            <p:cNvSpPr>
              <a:spLocks noChangeArrowheads="1"/>
            </p:cNvSpPr>
            <p:nvPr/>
          </p:nvSpPr>
          <p:spPr bwMode="auto">
            <a:xfrm>
              <a:off x="492759" y="3433333"/>
              <a:ext cx="1937394" cy="113965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Oval 6"/>
            <p:cNvSpPr>
              <a:spLocks noChangeArrowheads="1"/>
            </p:cNvSpPr>
            <p:nvPr/>
          </p:nvSpPr>
          <p:spPr bwMode="auto">
            <a:xfrm>
              <a:off x="2451928" y="3149591"/>
              <a:ext cx="1805542" cy="1124131"/>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Oval 6"/>
            <p:cNvSpPr>
              <a:spLocks noChangeArrowheads="1"/>
            </p:cNvSpPr>
            <p:nvPr/>
          </p:nvSpPr>
          <p:spPr bwMode="auto">
            <a:xfrm>
              <a:off x="4203944" y="3433333"/>
              <a:ext cx="1937394" cy="113965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8" name="图片 17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158443" y="3785014"/>
              <a:ext cx="540000" cy="442800"/>
            </a:xfrm>
            <a:prstGeom prst="rect">
              <a:avLst/>
            </a:prstGeom>
          </p:spPr>
        </p:pic>
        <p:pic>
          <p:nvPicPr>
            <p:cNvPr id="179" name="图片 17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044243" y="3785014"/>
              <a:ext cx="540000" cy="442800"/>
            </a:xfrm>
            <a:prstGeom prst="rect">
              <a:avLst/>
            </a:prstGeom>
          </p:spPr>
        </p:pic>
        <p:cxnSp>
          <p:nvCxnSpPr>
            <p:cNvPr id="180" name="直接连接符 179"/>
            <p:cNvCxnSpPr>
              <a:endCxn id="178" idx="1"/>
            </p:cNvCxnSpPr>
            <p:nvPr/>
          </p:nvCxnSpPr>
          <p:spPr>
            <a:xfrm>
              <a:off x="1497963" y="4006414"/>
              <a:ext cx="66048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81" name="直接连接符 180"/>
            <p:cNvCxnSpPr>
              <a:stCxn id="178" idx="3"/>
              <a:endCxn id="184" idx="0"/>
            </p:cNvCxnSpPr>
            <p:nvPr/>
          </p:nvCxnSpPr>
          <p:spPr>
            <a:xfrm flipV="1">
              <a:off x="2698443" y="2990533"/>
              <a:ext cx="672900" cy="1015881"/>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82" name="直接连接符 181"/>
            <p:cNvCxnSpPr>
              <a:stCxn id="184" idx="0"/>
              <a:endCxn id="179" idx="1"/>
            </p:cNvCxnSpPr>
            <p:nvPr/>
          </p:nvCxnSpPr>
          <p:spPr>
            <a:xfrm>
              <a:off x="3371343" y="2990533"/>
              <a:ext cx="672900" cy="1015881"/>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83" name="直接连接符 182"/>
            <p:cNvCxnSpPr>
              <a:stCxn id="179" idx="3"/>
            </p:cNvCxnSpPr>
            <p:nvPr/>
          </p:nvCxnSpPr>
          <p:spPr>
            <a:xfrm>
              <a:off x="4584243" y="4006414"/>
              <a:ext cx="66048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pic>
          <p:nvPicPr>
            <p:cNvPr id="184" name="图片 18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101343" y="2990533"/>
              <a:ext cx="540000" cy="442800"/>
            </a:xfrm>
            <a:prstGeom prst="rect">
              <a:avLst/>
            </a:prstGeom>
          </p:spPr>
        </p:pic>
        <p:sp>
          <p:nvSpPr>
            <p:cNvPr id="185" name="文本框 184"/>
            <p:cNvSpPr txBox="1"/>
            <p:nvPr/>
          </p:nvSpPr>
          <p:spPr>
            <a:xfrm>
              <a:off x="3044570" y="3803923"/>
              <a:ext cx="747320" cy="307777"/>
            </a:xfrm>
            <a:prstGeom prst="rect">
              <a:avLst/>
            </a:prstGeom>
            <a:noFill/>
          </p:spPr>
          <p:txBody>
            <a:bodyPr wrap="non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6" name="组合 185"/>
            <p:cNvGrpSpPr/>
            <p:nvPr/>
          </p:nvGrpSpPr>
          <p:grpSpPr>
            <a:xfrm>
              <a:off x="1030632" y="3406453"/>
              <a:ext cx="4681421" cy="1079636"/>
              <a:chOff x="6582802" y="2127603"/>
              <a:chExt cx="4681421" cy="1079636"/>
            </a:xfrm>
          </p:grpSpPr>
          <p:sp>
            <p:nvSpPr>
              <p:cNvPr id="187" name="Text Box 18"/>
              <p:cNvSpPr txBox="1">
                <a:spLocks noChangeArrowheads="1"/>
              </p:cNvSpPr>
              <p:nvPr/>
            </p:nvSpPr>
            <p:spPr bwMode="auto">
              <a:xfrm>
                <a:off x="6582802" y="2899462"/>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8" name="Text Box 18"/>
              <p:cNvSpPr txBox="1">
                <a:spLocks noChangeArrowheads="1"/>
              </p:cNvSpPr>
              <p:nvPr/>
            </p:nvSpPr>
            <p:spPr bwMode="auto">
              <a:xfrm>
                <a:off x="7783744" y="2897561"/>
                <a:ext cx="394659"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Text Box 18"/>
              <p:cNvSpPr txBox="1">
                <a:spLocks noChangeArrowheads="1"/>
              </p:cNvSpPr>
              <p:nvPr/>
            </p:nvSpPr>
            <p:spPr bwMode="auto">
              <a:xfrm>
                <a:off x="9670029" y="2897561"/>
                <a:ext cx="394659"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0" name="Text Box 18"/>
              <p:cNvSpPr txBox="1">
                <a:spLocks noChangeArrowheads="1"/>
              </p:cNvSpPr>
              <p:nvPr/>
            </p:nvSpPr>
            <p:spPr bwMode="auto">
              <a:xfrm>
                <a:off x="10869563" y="2897561"/>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Text Box 18"/>
              <p:cNvSpPr txBox="1">
                <a:spLocks noChangeArrowheads="1"/>
              </p:cNvSpPr>
              <p:nvPr/>
            </p:nvSpPr>
            <p:spPr bwMode="auto">
              <a:xfrm>
                <a:off x="8720284" y="2127603"/>
                <a:ext cx="394660"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92" name="文本框 191"/>
            <p:cNvSpPr txBox="1"/>
            <p:nvPr/>
          </p:nvSpPr>
          <p:spPr>
            <a:xfrm>
              <a:off x="1400186" y="4226622"/>
              <a:ext cx="769763" cy="307777"/>
            </a:xfrm>
            <a:prstGeom prst="rect">
              <a:avLst/>
            </a:prstGeom>
            <a:noFill/>
          </p:spPr>
          <p:txBody>
            <a:bodyPr wrap="non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3" name="文本框 192"/>
            <p:cNvSpPr txBox="1"/>
            <p:nvPr/>
          </p:nvSpPr>
          <p:spPr>
            <a:xfrm>
              <a:off x="4539449" y="4150679"/>
              <a:ext cx="747320" cy="307777"/>
            </a:xfrm>
            <a:prstGeom prst="rect">
              <a:avLst/>
            </a:prstGeom>
            <a:noFill/>
          </p:spPr>
          <p:txBody>
            <a:bodyPr wrap="non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Area 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4" name="文本框 193"/>
            <p:cNvSpPr txBox="1"/>
            <p:nvPr/>
          </p:nvSpPr>
          <p:spPr>
            <a:xfrm>
              <a:off x="965711" y="4626748"/>
              <a:ext cx="184731" cy="369332"/>
            </a:xfrm>
            <a:prstGeom prst="rect">
              <a:avLst/>
            </a:prstGeom>
            <a:noFill/>
          </p:spPr>
          <p:txBody>
            <a:bodyPr wrap="none" rtlCol="0">
              <a:sp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1" name="直接连接符 200"/>
            <p:cNvCxnSpPr/>
            <p:nvPr/>
          </p:nvCxnSpPr>
          <p:spPr>
            <a:xfrm flipH="1">
              <a:off x="4581494" y="4006414"/>
              <a:ext cx="66048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grpSp>
          <p:nvGrpSpPr>
            <p:cNvPr id="202" name="组合 201"/>
            <p:cNvGrpSpPr/>
            <p:nvPr/>
          </p:nvGrpSpPr>
          <p:grpSpPr>
            <a:xfrm>
              <a:off x="1576289" y="3406453"/>
              <a:ext cx="3551531" cy="522391"/>
              <a:chOff x="1576289" y="2889099"/>
              <a:chExt cx="3551531" cy="522391"/>
            </a:xfrm>
          </p:grpSpPr>
          <p:cxnSp>
            <p:nvCxnSpPr>
              <p:cNvPr id="203" name="直接箭头连接符 202"/>
              <p:cNvCxnSpPr/>
              <p:nvPr/>
            </p:nvCxnSpPr>
            <p:spPr>
              <a:xfrm flipH="1">
                <a:off x="1576289" y="3411490"/>
                <a:ext cx="468000"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204" name="直接箭头连接符 203"/>
              <p:cNvCxnSpPr/>
              <p:nvPr/>
            </p:nvCxnSpPr>
            <p:spPr>
              <a:xfrm>
                <a:off x="4659820" y="3411490"/>
                <a:ext cx="468000"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205" name="直接箭头连接符 204"/>
              <p:cNvCxnSpPr/>
              <p:nvPr/>
            </p:nvCxnSpPr>
            <p:spPr>
              <a:xfrm>
                <a:off x="3788495" y="2889099"/>
                <a:ext cx="234000" cy="307777"/>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206" name="直接箭头连接符 205"/>
              <p:cNvCxnSpPr/>
              <p:nvPr/>
            </p:nvCxnSpPr>
            <p:spPr>
              <a:xfrm flipH="1">
                <a:off x="2746212" y="2889099"/>
                <a:ext cx="234000" cy="307777"/>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207" name="圆角矩形 75"/>
          <p:cNvSpPr/>
          <p:nvPr/>
        </p:nvSpPr>
        <p:spPr>
          <a:xfrm>
            <a:off x="6086923" y="1535293"/>
            <a:ext cx="5658990" cy="3070569"/>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342900" indent="-342900" fontAlgn="ctr">
              <a:lnSpc>
                <a:spcPct val="150000"/>
              </a:lnSpc>
              <a:spcAft>
                <a:spcPts val="600"/>
              </a:spcAft>
              <a:buFont typeface="+mj-lt"/>
              <a:buAutoNum type="arabicPeriod"/>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External routes are attached to R1.</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ct val="150000"/>
              </a:lnSpc>
              <a:spcAft>
                <a:spcPts val="600"/>
              </a:spcAft>
              <a:buFont typeface="+mj-lt"/>
              <a:buAutoNum type="arabicPeriod"/>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R5 determines that the Type 5 LSA is generated by R1 according to the Advertising Router field in the Type 5 LSA. However, R1 does not exist in the SPF tree of R5.</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ct val="150000"/>
              </a:lnSpc>
              <a:spcAft>
                <a:spcPts val="600"/>
              </a:spcAft>
              <a:buFont typeface="+mj-lt"/>
              <a:buAutoNum type="arabicPeriod"/>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Based on the Type 4 LSAs generated by R3, R5 sets the next hop of the route to the external network to R3.</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ct val="150000"/>
              </a:lnSpc>
              <a:spcAft>
                <a:spcPts val="600"/>
              </a:spcAft>
              <a:buFont typeface="+mj-lt"/>
              <a:buAutoNum type="arabicPeriod"/>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Route calculation on R4 is similar to that on R5.</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50000"/>
              </a:lnSpc>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9" name="文本框 208"/>
          <p:cNvSpPr txBox="1"/>
          <p:nvPr/>
        </p:nvSpPr>
        <p:spPr>
          <a:xfrm>
            <a:off x="6165000" y="4605863"/>
            <a:ext cx="5489473" cy="1015697"/>
          </a:xfrm>
          <a:prstGeom prst="rect">
            <a:avLst/>
          </a:prstGeom>
          <a:solidFill>
            <a:srgbClr val="FFFFCC"/>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indent="0" fontAlgn="auto">
              <a:lnSpc>
                <a:spcPts val="2200"/>
              </a:lnSpc>
              <a:spcBef>
                <a:spcPts val="0"/>
              </a:spcBef>
              <a:spcAft>
                <a:spcPts val="0"/>
              </a:spcAft>
              <a:buFont typeface="Arial" panose="020B0604020202020204" pitchFamily="34" charset="0"/>
              <a:buNone/>
              <a:defRPr sz="1400">
                <a:solidFill>
                  <a:schemeClr val="tx1"/>
                </a:solidFill>
              </a:defRPr>
            </a:lvl1pPr>
          </a:lstStyle>
          <a:p>
            <a:pPr fontAlgn="ctr">
              <a:lnSpc>
                <a:spcPct val="150000"/>
              </a:lnSpc>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On the physical network, the costs of the routes from R3 and R5 to the external network are different, but cannot be represented in the routing table.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0" name="文本框 209"/>
          <p:cNvSpPr txBox="1"/>
          <p:nvPr/>
        </p:nvSpPr>
        <p:spPr>
          <a:xfrm>
            <a:off x="557200" y="4139751"/>
            <a:ext cx="4848382" cy="646331"/>
          </a:xfrm>
          <a:prstGeom prst="rect">
            <a:avLst/>
          </a:prstGeom>
          <a:solidFill>
            <a:srgbClr val="F4FBFE"/>
          </a:solidFill>
          <a:ln>
            <a:solidFill>
              <a:srgbClr val="99DFF9"/>
            </a:solidFill>
          </a:ln>
        </p:spPr>
        <p:txBody>
          <a:bodyPr wrap="square" rtlCol="0">
            <a:spAutoFit/>
          </a:bodyPr>
          <a:lstStyle>
            <a:defPPr>
              <a:defRPr lang="en-US"/>
            </a:defPPr>
            <a:lvl1pPr>
              <a:defRPr sz="1400"/>
            </a:lvl1p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[R3]display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routing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Destination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Cost      Type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AdvRouter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192.168.1.0/24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1        Type2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10.0.12.1         10.0.1.1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AutoShape 17"/>
          <p:cNvSpPr>
            <a:spLocks noChangeArrowheads="1"/>
          </p:cNvSpPr>
          <p:nvPr/>
        </p:nvSpPr>
        <p:spPr bwMode="auto">
          <a:xfrm>
            <a:off x="2507625" y="1661409"/>
            <a:ext cx="2104086" cy="307777"/>
          </a:xfrm>
          <a:prstGeom prst="roundRect">
            <a:avLst>
              <a:gd name="adj" fmla="val 0"/>
            </a:avLst>
          </a:prstGeom>
          <a:noFill/>
          <a:ln>
            <a:noFill/>
          </a:ln>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192.168.1.0/24</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连接符 4"/>
          <p:cNvCxnSpPr>
            <a:stCxn id="184" idx="0"/>
          </p:cNvCxnSpPr>
          <p:nvPr/>
        </p:nvCxnSpPr>
        <p:spPr>
          <a:xfrm flipH="1" flipV="1">
            <a:off x="3246836" y="1922438"/>
            <a:ext cx="0" cy="361829"/>
          </a:xfrm>
          <a:prstGeom prst="line">
            <a:avLst/>
          </a:prstGeom>
        </p:spPr>
        <p:style>
          <a:lnRef idx="1">
            <a:schemeClr val="dk1"/>
          </a:lnRef>
          <a:fillRef idx="0">
            <a:schemeClr val="dk1"/>
          </a:fillRef>
          <a:effectRef idx="0">
            <a:schemeClr val="dk1"/>
          </a:effectRef>
          <a:fontRef idx="minor">
            <a:schemeClr val="tx1"/>
          </a:fontRef>
        </p:style>
      </p:cxnSp>
      <p:cxnSp>
        <p:nvCxnSpPr>
          <p:cNvPr id="7" name="直接连接符 6"/>
          <p:cNvCxnSpPr/>
          <p:nvPr/>
        </p:nvCxnSpPr>
        <p:spPr>
          <a:xfrm>
            <a:off x="2849762" y="1922438"/>
            <a:ext cx="747320" cy="0"/>
          </a:xfrm>
          <a:prstGeom prst="line">
            <a:avLst/>
          </a:prstGeom>
        </p:spPr>
        <p:style>
          <a:lnRef idx="1">
            <a:schemeClr val="dk1"/>
          </a:lnRef>
          <a:fillRef idx="0">
            <a:schemeClr val="dk1"/>
          </a:fillRef>
          <a:effectRef idx="0">
            <a:schemeClr val="dk1"/>
          </a:effectRef>
          <a:fontRef idx="minor">
            <a:schemeClr val="tx1"/>
          </a:fontRef>
        </p:style>
      </p:cxnSp>
      <p:sp>
        <p:nvSpPr>
          <p:cNvPr id="44" name="文本框 43"/>
          <p:cNvSpPr txBox="1"/>
          <p:nvPr/>
        </p:nvSpPr>
        <p:spPr>
          <a:xfrm>
            <a:off x="8605310" y="5801906"/>
            <a:ext cx="3140603"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Note: The cost of all device interfaces is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1548560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Freeform 159"/>
          <p:cNvSpPr/>
          <p:nvPr/>
        </p:nvSpPr>
        <p:spPr>
          <a:xfrm flipH="1">
            <a:off x="8926284" y="4987871"/>
            <a:ext cx="2323804" cy="121472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1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占位符 6"/>
          <p:cNvSpPr>
            <a:spLocks noGrp="1"/>
          </p:cNvSpPr>
          <p:nvPr>
            <p:ph type="body" sz="quarter" idx="10"/>
          </p:nvPr>
        </p:nvSpPr>
        <p:spPr>
          <a:xfrm>
            <a:off x="451877" y="1242453"/>
            <a:ext cx="11306175" cy="3330827"/>
          </a:xfrm>
        </p:spPr>
        <p:txBody>
          <a:bodyPr/>
          <a:lstStyle/>
          <a:p>
            <a:r>
              <a:rPr lang="en-US" sz="1600" b="1" dirty="0" smtClean="0">
                <a:sym typeface="Huawei Sans" panose="020C0503030203020204" pitchFamily="34" charset="0"/>
              </a:rPr>
              <a:t>Metric-Type-1</a:t>
            </a:r>
          </a:p>
          <a:p>
            <a:pPr lvl="1"/>
            <a:r>
              <a:rPr lang="en-US" sz="1400" dirty="0" smtClean="0">
                <a:sym typeface="Huawei Sans" panose="020C0503030203020204" pitchFamily="34" charset="0"/>
              </a:rPr>
              <a:t>When the cost of an external route equals that of an AS internal route and can be compared with the cost of an OSPF route, the external route has high reliability and can be configured as a Metric-Type-1 external route.</a:t>
            </a:r>
            <a:endParaRPr lang="en-US" altLang="zh-CN" sz="1400" dirty="0" smtClean="0">
              <a:sym typeface="Huawei Sans" panose="020C0503030203020204" pitchFamily="34" charset="0"/>
            </a:endParaRPr>
          </a:p>
          <a:p>
            <a:pPr lvl="1"/>
            <a:r>
              <a:rPr lang="en-US" sz="1400" dirty="0" smtClean="0">
                <a:sym typeface="Huawei Sans" panose="020C0503030203020204" pitchFamily="34" charset="0"/>
              </a:rPr>
              <a:t>The cost of a Metric-Type-1 external route equals that of a link between a router and its ASBR plus the cost of the link between the ASBR and the destination.</a:t>
            </a:r>
            <a:endParaRPr lang="en-US" altLang="zh-CN" sz="1400" dirty="0" smtClean="0">
              <a:sym typeface="Huawei Sans" panose="020C0503030203020204" pitchFamily="34" charset="0"/>
            </a:endParaRPr>
          </a:p>
          <a:p>
            <a:r>
              <a:rPr lang="en-US" sz="1600" b="1" dirty="0" smtClean="0">
                <a:sym typeface="Huawei Sans" panose="020C0503030203020204" pitchFamily="34" charset="0"/>
              </a:rPr>
              <a:t>Metric-Type-2</a:t>
            </a:r>
            <a:endParaRPr lang="en-US" altLang="zh-CN" sz="1600" b="1" dirty="0" smtClean="0">
              <a:sym typeface="Huawei Sans" panose="020C0503030203020204" pitchFamily="34" charset="0"/>
            </a:endParaRPr>
          </a:p>
          <a:p>
            <a:pPr lvl="1"/>
            <a:r>
              <a:rPr lang="en-US" sz="1400" dirty="0" smtClean="0">
                <a:sym typeface="Huawei Sans" panose="020C0503030203020204" pitchFamily="34" charset="0"/>
              </a:rPr>
              <a:t>When the cost of the route from an ASBR to the destination outside an AS is much greater than the cost of the internal route to the ASBR, the external route has low reliability and can be configured as a Metric-Type-2 external route.</a:t>
            </a:r>
            <a:endParaRPr lang="en-US" altLang="zh-CN" sz="1400" dirty="0" smtClean="0">
              <a:sym typeface="Huawei Sans" panose="020C0503030203020204" pitchFamily="34" charset="0"/>
            </a:endParaRPr>
          </a:p>
          <a:p>
            <a:pPr lvl="1"/>
            <a:r>
              <a:rPr lang="en-US" sz="1400" dirty="0" smtClean="0">
                <a:sym typeface="Huawei Sans" panose="020C0503030203020204" pitchFamily="34" charset="0"/>
              </a:rPr>
              <a:t>Metric-Type-2 external routes have the same cost as </a:t>
            </a:r>
            <a:r>
              <a:rPr lang="en-US" sz="1400" dirty="0" err="1" smtClean="0">
                <a:sym typeface="Huawei Sans" panose="020C0503030203020204" pitchFamily="34" charset="0"/>
              </a:rPr>
              <a:t>AS</a:t>
            </a:r>
            <a:r>
              <a:rPr lang="en-US" sz="1400" dirty="0" smtClean="0">
                <a:sym typeface="Huawei Sans" panose="020C0503030203020204" pitchFamily="34" charset="0"/>
              </a:rPr>
              <a:t> external routes.</a:t>
            </a:r>
            <a:endParaRPr lang="en-US" altLang="zh-CN" sz="1400" dirty="0">
              <a:sym typeface="Huawei Sans" panose="020C0503030203020204" pitchFamily="34" charset="0"/>
            </a:endParaRPr>
          </a:p>
        </p:txBody>
      </p:sp>
      <p:sp>
        <p:nvSpPr>
          <p:cNvPr id="2" name="标题 1"/>
          <p:cNvSpPr>
            <a:spLocks noGrp="1"/>
          </p:cNvSpPr>
          <p:nvPr>
            <p:ph type="title"/>
          </p:nvPr>
        </p:nvSpPr>
        <p:spPr/>
        <p:txBody>
          <a:bodyPr/>
          <a:lstStyle/>
          <a:p>
            <a:r>
              <a:rPr lang="en-US" smtClean="0">
                <a:sym typeface="Huawei Sans" panose="020C0503030203020204" pitchFamily="34" charset="0"/>
              </a:rPr>
              <a:t>Distinguishing Two Types of OSPF External Routes (1)</a:t>
            </a:r>
            <a:endParaRPr lang="en-US" altLang="zh-CN" dirty="0">
              <a:sym typeface="Huawei Sans" panose="020C0503030203020204" pitchFamily="34" charset="0"/>
            </a:endParaRPr>
          </a:p>
        </p:txBody>
      </p:sp>
      <p:pic>
        <p:nvPicPr>
          <p:cNvPr id="88" name="图片 8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723774" y="5595231"/>
            <a:ext cx="405710" cy="332682"/>
          </a:xfrm>
          <a:prstGeom prst="rect">
            <a:avLst/>
          </a:prstGeom>
        </p:spPr>
      </p:pic>
      <p:pic>
        <p:nvPicPr>
          <p:cNvPr id="90" name="图片 8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492642" y="5595231"/>
            <a:ext cx="405710" cy="332682"/>
          </a:xfrm>
          <a:prstGeom prst="rect">
            <a:avLst/>
          </a:prstGeom>
        </p:spPr>
      </p:pic>
      <p:sp>
        <p:nvSpPr>
          <p:cNvPr id="94" name="Freeform 159"/>
          <p:cNvSpPr/>
          <p:nvPr/>
        </p:nvSpPr>
        <p:spPr>
          <a:xfrm flipH="1">
            <a:off x="6433564" y="5052898"/>
            <a:ext cx="2075006" cy="10846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8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1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a:xfrm>
            <a:off x="9290163" y="5860565"/>
            <a:ext cx="524503" cy="261610"/>
          </a:xfrm>
          <a:prstGeom prst="rect">
            <a:avLst/>
          </a:prstGeom>
          <a:noFill/>
        </p:spPr>
        <p:txBody>
          <a:bodyPr wrap="none" rtlCol="0">
            <a:spAutoFit/>
          </a:bodyPr>
          <a:lstStyle/>
          <a:p>
            <a:pPr fontAlgn="ctr"/>
            <a:r>
              <a:rPr lang="en-US" sz="1100" dirty="0" smtClean="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100"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文本框 94"/>
          <p:cNvSpPr txBox="1"/>
          <p:nvPr/>
        </p:nvSpPr>
        <p:spPr>
          <a:xfrm>
            <a:off x="6622765" y="5860565"/>
            <a:ext cx="1640193" cy="261610"/>
          </a:xfrm>
          <a:prstGeom prst="rect">
            <a:avLst/>
          </a:prstGeom>
          <a:noFill/>
        </p:spPr>
        <p:txBody>
          <a:bodyPr wrap="none" rtlCol="0">
            <a:spAutoFit/>
          </a:bodyPr>
          <a:lstStyle/>
          <a:p>
            <a:pPr fontAlgn="ctr"/>
            <a:r>
              <a:rPr lang="en-US" sz="11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Outside the OSPF area</a:t>
            </a:r>
            <a:endParaRPr lang="en-US"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文本框 95"/>
          <p:cNvSpPr txBox="1"/>
          <p:nvPr/>
        </p:nvSpPr>
        <p:spPr>
          <a:xfrm>
            <a:off x="6810791" y="5489423"/>
            <a:ext cx="1250663" cy="276999"/>
          </a:xfrm>
          <a:prstGeom prst="rect">
            <a:avLst/>
          </a:prstGeom>
          <a:noFill/>
        </p:spPr>
        <p:txBody>
          <a:bodyPr wrap="none" rtlCol="0">
            <a:spAutoFit/>
          </a:bodyPr>
          <a:lstStyle/>
          <a:p>
            <a:pPr fontAlgn="ctr"/>
            <a:r>
              <a:rPr lang="en-US"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192.168.1.0/24</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Freeform 222"/>
          <p:cNvSpPr/>
          <p:nvPr/>
        </p:nvSpPr>
        <p:spPr>
          <a:xfrm rot="18900000">
            <a:off x="8384921" y="5022094"/>
            <a:ext cx="677708" cy="576434"/>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chemeClr val="accent1">
                  <a:lumMod val="5000"/>
                  <a:lumOff val="95000"/>
                  <a:alpha val="0"/>
                </a:schemeClr>
              </a:gs>
              <a:gs pos="100000">
                <a:schemeClr val="accent2">
                  <a:lumMod val="60000"/>
                  <a:lumOff val="40000"/>
                </a:schemeClr>
              </a:gs>
            </a:gsLst>
            <a:lin ang="2700000" scaled="1"/>
            <a:tileRect/>
          </a:gradFill>
          <a:ln>
            <a:gradFill flip="none" rotWithShape="1">
              <a:gsLst>
                <a:gs pos="0">
                  <a:schemeClr val="accent1">
                    <a:lumMod val="0"/>
                    <a:lumOff val="100000"/>
                    <a:alpha val="0"/>
                  </a:schemeClr>
                </a:gs>
                <a:gs pos="86000">
                  <a:srgbClr val="EC706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文本框 97"/>
          <p:cNvSpPr txBox="1"/>
          <p:nvPr/>
        </p:nvSpPr>
        <p:spPr>
          <a:xfrm>
            <a:off x="7686371" y="4171152"/>
            <a:ext cx="2786189" cy="954107"/>
          </a:xfrm>
          <a:prstGeom prst="rect">
            <a:avLst/>
          </a:prstGeom>
          <a:noFill/>
        </p:spPr>
        <p:txBody>
          <a:bodyPr wrap="squar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Type 5 LSA</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Route to 192.168.1.0/24</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Cost of the link between the ASBR and the destination</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框 100"/>
          <p:cNvSpPr txBox="1"/>
          <p:nvPr/>
        </p:nvSpPr>
        <p:spPr>
          <a:xfrm>
            <a:off x="8644108" y="5927913"/>
            <a:ext cx="524503" cy="261610"/>
          </a:xfrm>
          <a:prstGeom prst="rect">
            <a:avLst/>
          </a:prstGeom>
          <a:noFill/>
        </p:spPr>
        <p:txBody>
          <a:bodyPr wrap="none" rtlCol="0">
            <a:spAutoFit/>
          </a:body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ASBR</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文本框 101"/>
          <p:cNvSpPr txBox="1"/>
          <p:nvPr/>
        </p:nvSpPr>
        <p:spPr>
          <a:xfrm>
            <a:off x="9206804" y="5120666"/>
            <a:ext cx="1392650" cy="600164"/>
          </a:xfrm>
          <a:prstGeom prst="rect">
            <a:avLst/>
          </a:prstGeom>
          <a:noFill/>
        </p:spPr>
        <p:txBody>
          <a:bodyPr wrap="square" rtlCol="0">
            <a:spAutoFit/>
          </a:bodyPr>
          <a:lstStyle/>
          <a:p>
            <a:pPr algn="ctr" fontAlgn="ctr"/>
            <a:r>
              <a:rPr lang="en-US" sz="11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Cost of a link between a router and its ASBR</a:t>
            </a:r>
            <a:endParaRPr lang="en-US" altLang="zh-CN" sz="11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3" name="直接连接符 102"/>
          <p:cNvCxnSpPr/>
          <p:nvPr/>
        </p:nvCxnSpPr>
        <p:spPr>
          <a:xfrm>
            <a:off x="9129484" y="5737775"/>
            <a:ext cx="1363158" cy="0"/>
          </a:xfrm>
          <a:prstGeom prst="line">
            <a:avLst/>
          </a:prstGeom>
          <a:ln w="19050">
            <a:solidFill>
              <a:srgbClr val="EC706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25547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3"/>
            <a:ext cx="11306175" cy="900067"/>
          </a:xfrm>
        </p:spPr>
        <p:txBody>
          <a:bodyPr/>
          <a:lstStyle/>
          <a:p>
            <a:pPr marL="0" indent="0">
              <a:buNone/>
            </a:pPr>
            <a:r>
              <a:rPr lang="en-US" sz="2000" dirty="0" smtClean="0">
                <a:sym typeface="Huawei Sans" panose="020C0503030203020204" pitchFamily="34" charset="0"/>
              </a:rPr>
              <a:t>All routers in the same area have the same LSDB. According to the command output of R2, multiple LSAs exist on the network.</a:t>
            </a:r>
            <a:endParaRPr lang="en-US" altLang="zh-CN" sz="2000" dirty="0" smtClean="0">
              <a:sym typeface="Huawei Sans" panose="020C0503030203020204" pitchFamily="34" charset="0"/>
            </a:endParaRPr>
          </a:p>
        </p:txBody>
      </p:sp>
      <p:sp>
        <p:nvSpPr>
          <p:cNvPr id="2" name="标题 1"/>
          <p:cNvSpPr>
            <a:spLocks noGrp="1"/>
          </p:cNvSpPr>
          <p:nvPr>
            <p:ph type="title"/>
          </p:nvPr>
        </p:nvSpPr>
        <p:spPr/>
        <p:txBody>
          <a:bodyPr/>
          <a:lstStyle/>
          <a:p>
            <a:r>
              <a:rPr lang="en-US" smtClean="0">
                <a:sym typeface="Huawei Sans" panose="020C0503030203020204" pitchFamily="34" charset="0"/>
              </a:rPr>
              <a:t>OSPF Review</a:t>
            </a:r>
            <a:endParaRPr lang="en-US" altLang="zh-CN" dirty="0">
              <a:sym typeface="Huawei Sans" panose="020C0503030203020204" pitchFamily="34" charset="0"/>
            </a:endParaRPr>
          </a:p>
        </p:txBody>
      </p:sp>
      <p:sp>
        <p:nvSpPr>
          <p:cNvPr id="48" name="Text Box 18"/>
          <p:cNvSpPr txBox="1">
            <a:spLocks noChangeArrowheads="1"/>
          </p:cNvSpPr>
          <p:nvPr/>
        </p:nvSpPr>
        <p:spPr bwMode="auto">
          <a:xfrm>
            <a:off x="3826457" y="2088112"/>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Text Box 18"/>
          <p:cNvSpPr txBox="1">
            <a:spLocks noChangeArrowheads="1"/>
          </p:cNvSpPr>
          <p:nvPr/>
        </p:nvSpPr>
        <p:spPr bwMode="auto">
          <a:xfrm>
            <a:off x="1072788" y="5642277"/>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Text Box 18"/>
          <p:cNvSpPr txBox="1">
            <a:spLocks noChangeArrowheads="1"/>
          </p:cNvSpPr>
          <p:nvPr/>
        </p:nvSpPr>
        <p:spPr bwMode="auto">
          <a:xfrm>
            <a:off x="3821648" y="5642277"/>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连接符 50"/>
          <p:cNvCxnSpPr>
            <a:stCxn id="60" idx="3"/>
            <a:endCxn id="61" idx="1"/>
          </p:cNvCxnSpPr>
          <p:nvPr/>
        </p:nvCxnSpPr>
        <p:spPr bwMode="auto">
          <a:xfrm>
            <a:off x="1529499" y="2608508"/>
            <a:ext cx="220830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2" name="直接连接符 51"/>
          <p:cNvCxnSpPr>
            <a:stCxn id="58" idx="3"/>
            <a:endCxn id="61" idx="2"/>
          </p:cNvCxnSpPr>
          <p:nvPr/>
        </p:nvCxnSpPr>
        <p:spPr bwMode="auto">
          <a:xfrm flipV="1">
            <a:off x="1529499" y="2829908"/>
            <a:ext cx="2478909" cy="253004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3" name="直接连接符 52"/>
          <p:cNvCxnSpPr>
            <a:stCxn id="59" idx="1"/>
            <a:endCxn id="57" idx="2"/>
          </p:cNvCxnSpPr>
          <p:nvPr/>
        </p:nvCxnSpPr>
        <p:spPr bwMode="auto">
          <a:xfrm flipH="1" flipV="1">
            <a:off x="2745741" y="4266835"/>
            <a:ext cx="992066" cy="109311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4" name="Text Box 18"/>
          <p:cNvSpPr txBox="1">
            <a:spLocks noChangeArrowheads="1"/>
          </p:cNvSpPr>
          <p:nvPr/>
        </p:nvSpPr>
        <p:spPr bwMode="auto">
          <a:xfrm>
            <a:off x="1067979" y="2088112"/>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Text Box 18"/>
          <p:cNvSpPr txBox="1">
            <a:spLocks noChangeArrowheads="1"/>
          </p:cNvSpPr>
          <p:nvPr/>
        </p:nvSpPr>
        <p:spPr bwMode="auto">
          <a:xfrm>
            <a:off x="4734140" y="4234424"/>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553743" y="3824035"/>
            <a:ext cx="541201" cy="442800"/>
          </a:xfrm>
          <a:prstGeom prst="rect">
            <a:avLst/>
          </a:prstGeom>
          <a:noFill/>
        </p:spPr>
      </p:pic>
      <p:pic>
        <p:nvPicPr>
          <p:cNvPr id="57" name="图片 56" descr="接入交换机.png"/>
          <p:cNvPicPr>
            <a:picLocks noChangeAspect="1"/>
          </p:cNvPicPr>
          <p:nvPr/>
        </p:nvPicPr>
        <p:blipFill>
          <a:blip r:embed="rId4" cstate="print"/>
          <a:stretch>
            <a:fillRect/>
          </a:stretch>
        </p:blipFill>
        <p:spPr>
          <a:xfrm>
            <a:off x="2475141" y="3824035"/>
            <a:ext cx="541200" cy="442800"/>
          </a:xfrm>
          <a:prstGeom prst="rect">
            <a:avLst/>
          </a:prstGeom>
        </p:spPr>
      </p:pic>
      <p:pic>
        <p:nvPicPr>
          <p:cNvPr id="5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88298" y="5138548"/>
            <a:ext cx="541201" cy="442800"/>
          </a:xfrm>
          <a:prstGeom prst="rect">
            <a:avLst/>
          </a:prstGeom>
          <a:noFill/>
        </p:spPr>
      </p:pic>
      <p:pic>
        <p:nvPicPr>
          <p:cNvPr id="5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737807" y="5138548"/>
            <a:ext cx="541201" cy="442800"/>
          </a:xfrm>
          <a:prstGeom prst="rect">
            <a:avLst/>
          </a:prstGeom>
          <a:noFill/>
        </p:spPr>
      </p:pic>
      <p:pic>
        <p:nvPicPr>
          <p:cNvPr id="6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88298" y="2387108"/>
            <a:ext cx="541201" cy="442800"/>
          </a:xfrm>
          <a:prstGeom prst="rect">
            <a:avLst/>
          </a:prstGeom>
          <a:noFill/>
        </p:spPr>
      </p:pic>
      <p:pic>
        <p:nvPicPr>
          <p:cNvPr id="6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737807" y="2387108"/>
            <a:ext cx="541201" cy="442800"/>
          </a:xfrm>
          <a:prstGeom prst="rect">
            <a:avLst/>
          </a:prstGeom>
          <a:noFill/>
        </p:spPr>
      </p:pic>
      <p:sp>
        <p:nvSpPr>
          <p:cNvPr id="62" name="Text Box 18"/>
          <p:cNvSpPr txBox="1">
            <a:spLocks noChangeArrowheads="1"/>
          </p:cNvSpPr>
          <p:nvPr/>
        </p:nvSpPr>
        <p:spPr bwMode="auto">
          <a:xfrm>
            <a:off x="3056378" y="3956428"/>
            <a:ext cx="518091"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SW1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连接符 62"/>
          <p:cNvCxnSpPr>
            <a:stCxn id="58" idx="0"/>
            <a:endCxn id="60" idx="2"/>
          </p:cNvCxnSpPr>
          <p:nvPr/>
        </p:nvCxnSpPr>
        <p:spPr bwMode="auto">
          <a:xfrm flipV="1">
            <a:off x="1258899" y="2829908"/>
            <a:ext cx="0" cy="2308640"/>
          </a:xfrm>
          <a:prstGeom prst="line">
            <a:avLst/>
          </a:prstGeom>
          <a:solidFill>
            <a:schemeClr val="accent1"/>
          </a:solidFill>
          <a:ln w="19050" cap="flat" cmpd="sng" algn="ctr">
            <a:solidFill>
              <a:schemeClr val="tx1"/>
            </a:solidFill>
            <a:prstDash val="dash"/>
            <a:round/>
            <a:headEnd type="none" w="med" len="med"/>
            <a:tailEnd type="none" w="med" len="med"/>
          </a:ln>
          <a:effectLst/>
        </p:spPr>
      </p:cxnSp>
      <p:cxnSp>
        <p:nvCxnSpPr>
          <p:cNvPr id="64" name="直接连接符 63"/>
          <p:cNvCxnSpPr>
            <a:stCxn id="56" idx="0"/>
            <a:endCxn id="61" idx="2"/>
          </p:cNvCxnSpPr>
          <p:nvPr/>
        </p:nvCxnSpPr>
        <p:spPr bwMode="auto">
          <a:xfrm flipH="1" flipV="1">
            <a:off x="4008408" y="2829908"/>
            <a:ext cx="815936" cy="994127"/>
          </a:xfrm>
          <a:prstGeom prst="line">
            <a:avLst/>
          </a:prstGeom>
          <a:solidFill>
            <a:schemeClr val="accent1"/>
          </a:solidFill>
          <a:ln w="19050" cap="flat" cmpd="sng" algn="ctr">
            <a:solidFill>
              <a:schemeClr val="tx1"/>
            </a:solidFill>
            <a:prstDash val="dash"/>
            <a:round/>
            <a:headEnd type="none" w="med" len="med"/>
            <a:tailEnd type="none" w="med" len="med"/>
          </a:ln>
          <a:effectLst/>
        </p:spPr>
      </p:cxnSp>
      <p:cxnSp>
        <p:nvCxnSpPr>
          <p:cNvPr id="65" name="直接连接符 64"/>
          <p:cNvCxnSpPr>
            <a:stCxn id="59" idx="0"/>
          </p:cNvCxnSpPr>
          <p:nvPr/>
        </p:nvCxnSpPr>
        <p:spPr bwMode="auto">
          <a:xfrm flipV="1">
            <a:off x="4008408" y="4266836"/>
            <a:ext cx="768948" cy="871712"/>
          </a:xfrm>
          <a:prstGeom prst="line">
            <a:avLst/>
          </a:prstGeom>
          <a:solidFill>
            <a:schemeClr val="accent1"/>
          </a:solidFill>
          <a:ln w="19050" cap="flat" cmpd="sng" algn="ctr">
            <a:solidFill>
              <a:schemeClr val="tx1"/>
            </a:solidFill>
            <a:prstDash val="dash"/>
            <a:round/>
            <a:headEnd type="none" w="med" len="med"/>
            <a:tailEnd type="none" w="med" len="med"/>
          </a:ln>
          <a:effectLst/>
        </p:spPr>
      </p:cxnSp>
      <p:cxnSp>
        <p:nvCxnSpPr>
          <p:cNvPr id="28" name="直接连接符 27"/>
          <p:cNvCxnSpPr/>
          <p:nvPr/>
        </p:nvCxnSpPr>
        <p:spPr bwMode="auto">
          <a:xfrm>
            <a:off x="982970" y="6217500"/>
            <a:ext cx="30654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6" name="文本框 25"/>
          <p:cNvSpPr txBox="1"/>
          <p:nvPr/>
        </p:nvSpPr>
        <p:spPr>
          <a:xfrm>
            <a:off x="6091640" y="1872175"/>
            <a:ext cx="5649912" cy="3754874"/>
          </a:xfrm>
          <a:prstGeom prst="rect">
            <a:avLst/>
          </a:prstGeom>
          <a:solidFill>
            <a:srgbClr val="F4FBFE"/>
          </a:solidFill>
          <a:ln>
            <a:solidFill>
              <a:srgbClr val="99DFF9"/>
            </a:solidFill>
          </a:ln>
        </p:spPr>
        <p:txBody>
          <a:bodyPr wrap="square" rtlCol="0">
            <a:spAutoFit/>
          </a:bodyPr>
          <a:lstStyle>
            <a:defPPr>
              <a:defRPr lang="en-US"/>
            </a:defPPr>
            <a:lvl1pPr>
              <a:defRPr sz="1400"/>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&lt;R2&gt;display </a:t>
            </a:r>
            <a:r>
              <a:rPr lang="en-US"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dirty="0" err="1" smtClean="0">
                <a:latin typeface="Huawei Sans" panose="020C0503030203020204" pitchFamily="34" charset="0"/>
                <a:ea typeface="方正兰亭黑简体" panose="02000000000000000000" pitchFamily="2" charset="-122"/>
                <a:sym typeface="Huawei Sans" panose="020C0503030203020204" pitchFamily="34" charset="0"/>
              </a:rPr>
              <a:t>lsdb</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a:t>
            </a:r>
          </a:p>
          <a:p>
            <a:pPr fontAlgn="ct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OSPF Process 1 with Router ID 10.0.2.2</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Link State Database </a:t>
            </a:r>
          </a:p>
          <a:p>
            <a:pPr fontAlgn="ct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Area: 0.0.0.0</a:t>
            </a:r>
          </a:p>
          <a:p>
            <a:pPr fontAlgn="ct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7" name="表格 26"/>
          <p:cNvGraphicFramePr>
            <a:graphicFrameLocks noGrp="1"/>
          </p:cNvGraphicFramePr>
          <p:nvPr>
            <p:extLst>
              <p:ext uri="{D42A27DB-BD31-4B8C-83A1-F6EECF244321}">
                <p14:modId xmlns:p14="http://schemas.microsoft.com/office/powerpoint/2010/main" val="3613994201"/>
              </p:ext>
            </p:extLst>
          </p:nvPr>
        </p:nvGraphicFramePr>
        <p:xfrm>
          <a:off x="6216715" y="3529260"/>
          <a:ext cx="5333602" cy="1950176"/>
        </p:xfrm>
        <a:graphic>
          <a:graphicData uri="http://schemas.openxmlformats.org/drawingml/2006/table">
            <a:tbl>
              <a:tblPr>
                <a:tableStyleId>{72833802-FEF1-4C79-8D5D-14CF1EAF98D9}</a:tableStyleId>
              </a:tblPr>
              <a:tblGrid>
                <a:gridCol w="770033"/>
                <a:gridCol w="1256963"/>
                <a:gridCol w="951215"/>
                <a:gridCol w="407664"/>
                <a:gridCol w="407664"/>
                <a:gridCol w="860623"/>
                <a:gridCol w="679440"/>
              </a:tblGrid>
              <a:tr h="243772">
                <a:tc>
                  <a:txBody>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Type</a:t>
                      </a:r>
                      <a:endParaRPr lang="en-US" sz="1400" b="1"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fontAlgn="ctr"/>
                      <a:r>
                        <a:rPr lang="en-US" sz="1400" b="1" dirty="0" err="1" smtClean="0">
                          <a:latin typeface="Huawei Sans" panose="020C0503030203020204" pitchFamily="34" charset="0"/>
                          <a:ea typeface="方正兰亭黑简体" panose="02000000000000000000" pitchFamily="2" charset="-122"/>
                          <a:sym typeface="Huawei Sans" panose="020C0503030203020204" pitchFamily="34" charset="0"/>
                        </a:rPr>
                        <a:t>LinkState</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ID</a:t>
                      </a:r>
                      <a:endParaRPr lang="en-US" sz="1400" b="1"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fontAlgn="ctr"/>
                      <a:r>
                        <a:rPr lang="en-US" sz="1400" b="1" dirty="0" err="1" smtClean="0">
                          <a:latin typeface="Huawei Sans" panose="020C0503030203020204" pitchFamily="34" charset="0"/>
                          <a:ea typeface="方正兰亭黑简体" panose="02000000000000000000" pitchFamily="2" charset="-122"/>
                          <a:sym typeface="Huawei Sans" panose="020C0503030203020204" pitchFamily="34" charset="0"/>
                        </a:rPr>
                        <a:t>AdvRouter</a:t>
                      </a:r>
                      <a:endParaRPr lang="en-US" sz="1400" b="1"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Age</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Len</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Sequence</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Metric</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r>
              <a:tr h="243772">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Router</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10.0.4.4</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10.0.4.4</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662</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72</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80000006</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48</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43772">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Router</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625</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72</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8000000C</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43772">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Router</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638</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60</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80000007</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43772">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Router</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10.0.5.5</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10.0.5.5</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634</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60</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8000000B</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43772">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Router</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639</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60</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80000009</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43772">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Network</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10.0.235.5</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10.0.5.5</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634</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36</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80000005</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43772">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Network</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10.0.12.2</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629</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32</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80000003</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4" name="文本框 3"/>
          <p:cNvSpPr txBox="1"/>
          <p:nvPr/>
        </p:nvSpPr>
        <p:spPr>
          <a:xfrm>
            <a:off x="6091639" y="5717361"/>
            <a:ext cx="5649913" cy="656590"/>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285750" indent="-285750" fontAlgn="auto">
              <a:lnSpc>
                <a:spcPts val="2200"/>
              </a:lnSpc>
              <a:spcBef>
                <a:spcPts val="0"/>
              </a:spcBef>
              <a:spcAft>
                <a:spcPts val="0"/>
              </a:spcAft>
              <a:buFont typeface="Arial" panose="020B0604020202020204" pitchFamily="34" charset="0"/>
              <a:buChar char="•"/>
              <a:defRPr sz="1600" i="0">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fontAlgn="ctr">
              <a:buNone/>
            </a:pPr>
            <a:r>
              <a:rPr lang="en-US" sz="1400" dirty="0" smtClean="0">
                <a:latin typeface="Huawei Sans" panose="020C0503030203020204" pitchFamily="34" charset="0"/>
                <a:sym typeface="Huawei Sans" panose="020C0503030203020204" pitchFamily="34" charset="0"/>
              </a:rPr>
              <a:t>What information does each LSA contain? Based on the preceding information, how does a router calculate routes?</a:t>
            </a:r>
            <a:endParaRPr lang="en-US" sz="1400" dirty="0">
              <a:latin typeface="Huawei Sans" panose="020C0503030203020204" pitchFamily="34" charset="0"/>
              <a:sym typeface="Huawei Sans" panose="020C0503030203020204" pitchFamily="34" charset="0"/>
            </a:endParaRPr>
          </a:p>
        </p:txBody>
      </p:sp>
      <p:sp>
        <p:nvSpPr>
          <p:cNvPr id="29" name="Text Box 18"/>
          <p:cNvSpPr txBox="1">
            <a:spLocks noChangeArrowheads="1"/>
          </p:cNvSpPr>
          <p:nvPr/>
        </p:nvSpPr>
        <p:spPr bwMode="auto">
          <a:xfrm>
            <a:off x="1274207" y="6074166"/>
            <a:ext cx="1082348" cy="276999"/>
          </a:xfrm>
          <a:prstGeom prst="rect">
            <a:avLst/>
          </a:prstGeom>
          <a:noFill/>
          <a:ln w="9525" algn="ctr">
            <a:noFill/>
            <a:miter lim="800000"/>
            <a:headEnd/>
            <a:tailEnd/>
          </a:ln>
        </p:spPr>
        <p:txBody>
          <a:bodyPr wrap="none">
            <a:spAutoFit/>
          </a:bodyPr>
          <a:lstStyle/>
          <a:p>
            <a:pP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Ethernet link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0" name="直接连接符 29"/>
          <p:cNvCxnSpPr/>
          <p:nvPr/>
        </p:nvCxnSpPr>
        <p:spPr bwMode="auto">
          <a:xfrm>
            <a:off x="2492463" y="6217500"/>
            <a:ext cx="306545" cy="0"/>
          </a:xfrm>
          <a:prstGeom prst="line">
            <a:avLst/>
          </a:prstGeom>
          <a:solidFill>
            <a:schemeClr val="accent1"/>
          </a:solidFill>
          <a:ln w="19050" cap="flat" cmpd="sng" algn="ctr">
            <a:solidFill>
              <a:schemeClr val="tx1"/>
            </a:solidFill>
            <a:prstDash val="dash"/>
            <a:round/>
            <a:headEnd type="none" w="med" len="med"/>
            <a:tailEnd type="none" w="med" len="med"/>
          </a:ln>
          <a:effectLst/>
        </p:spPr>
      </p:cxnSp>
      <p:sp>
        <p:nvSpPr>
          <p:cNvPr id="31" name="Text Box 18"/>
          <p:cNvSpPr txBox="1">
            <a:spLocks noChangeArrowheads="1"/>
          </p:cNvSpPr>
          <p:nvPr/>
        </p:nvSpPr>
        <p:spPr bwMode="auto">
          <a:xfrm>
            <a:off x="2783700" y="6074166"/>
            <a:ext cx="870751" cy="276999"/>
          </a:xfrm>
          <a:prstGeom prst="rect">
            <a:avLst/>
          </a:prstGeom>
          <a:noFill/>
          <a:ln w="9525" algn="ctr">
            <a:noFill/>
            <a:miter lim="800000"/>
            <a:headEnd/>
            <a:tailEnd/>
          </a:ln>
        </p:spPr>
        <p:txBody>
          <a:bodyPr wrap="none">
            <a:spAutoFit/>
          </a:bodyPr>
          <a:lstStyle/>
          <a:p>
            <a:pP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Serial link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1893307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Distinguishing Two Types of OSPF External Routes (2)</a:t>
            </a:r>
            <a:endParaRPr lang="en-US" altLang="zh-CN" dirty="0">
              <a:sym typeface="Huawei Sans" panose="020C0503030203020204" pitchFamily="34" charset="0"/>
            </a:endParaRPr>
          </a:p>
        </p:txBody>
      </p:sp>
      <p:sp>
        <p:nvSpPr>
          <p:cNvPr id="39" name="文本框 38"/>
          <p:cNvSpPr txBox="1"/>
          <p:nvPr/>
        </p:nvSpPr>
        <p:spPr>
          <a:xfrm>
            <a:off x="6385583" y="3197664"/>
            <a:ext cx="5161991" cy="646331"/>
          </a:xfrm>
          <a:prstGeom prst="rect">
            <a:avLst/>
          </a:prstGeom>
          <a:solidFill>
            <a:srgbClr val="F4FBFE"/>
          </a:solidFill>
          <a:ln>
            <a:solidFill>
              <a:srgbClr val="99DFF9"/>
            </a:solidFill>
          </a:ln>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[R3]display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routing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Destination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Cost      Type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Tag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AdvRouter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192.168.1.0/24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2         Type1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1           10.0.12.1          10.0.1.1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a:xfrm>
            <a:off x="6383512" y="4821825"/>
            <a:ext cx="5161991" cy="646331"/>
          </a:xfrm>
          <a:prstGeom prst="rect">
            <a:avLst/>
          </a:prstGeom>
          <a:solidFill>
            <a:srgbClr val="F4FBFE"/>
          </a:solidFill>
          <a:ln>
            <a:solidFill>
              <a:srgbClr val="99DFF9"/>
            </a:solidFill>
          </a:ln>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[R5]display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routing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Destination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Cost      Type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Tag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AdvRouter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192.168.1.0/24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3         Type1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1           10.0.34.3          10.0.1.1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7" name="直接箭头连接符 46"/>
          <p:cNvCxnSpPr/>
          <p:nvPr/>
        </p:nvCxnSpPr>
        <p:spPr>
          <a:xfrm flipH="1">
            <a:off x="1489948" y="5612092"/>
            <a:ext cx="468000"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pic>
        <p:nvPicPr>
          <p:cNvPr id="48" name="图片 4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155633" y="5468262"/>
            <a:ext cx="540000" cy="442800"/>
          </a:xfrm>
          <a:prstGeom prst="rect">
            <a:avLst/>
          </a:prstGeom>
        </p:spPr>
      </p:pic>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76228" y="5468262"/>
            <a:ext cx="540000" cy="442800"/>
          </a:xfrm>
          <a:prstGeom prst="rect">
            <a:avLst/>
          </a:prstGeom>
        </p:spPr>
      </p:pic>
      <p:sp>
        <p:nvSpPr>
          <p:cNvPr id="50" name="Oval 6"/>
          <p:cNvSpPr>
            <a:spLocks noChangeArrowheads="1"/>
          </p:cNvSpPr>
          <p:nvPr/>
        </p:nvSpPr>
        <p:spPr bwMode="auto">
          <a:xfrm>
            <a:off x="609242" y="5116581"/>
            <a:ext cx="1734569" cy="113965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Oval 6"/>
          <p:cNvSpPr>
            <a:spLocks noChangeArrowheads="1"/>
          </p:cNvSpPr>
          <p:nvPr/>
        </p:nvSpPr>
        <p:spPr bwMode="auto">
          <a:xfrm>
            <a:off x="2365587" y="4418067"/>
            <a:ext cx="1805542" cy="153890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Oval 6"/>
          <p:cNvSpPr>
            <a:spLocks noChangeArrowheads="1"/>
          </p:cNvSpPr>
          <p:nvPr/>
        </p:nvSpPr>
        <p:spPr bwMode="auto">
          <a:xfrm>
            <a:off x="4117603" y="5116581"/>
            <a:ext cx="1763722" cy="1139653"/>
          </a:xfrm>
          <a:prstGeom prst="ellipse">
            <a:avLst/>
          </a:prstGeom>
          <a:noFill/>
          <a:ln w="12700" algn="ctr">
            <a:solidFill>
              <a:srgbClr val="009999"/>
            </a:solidFill>
            <a:prstDash val="dash"/>
            <a:round/>
            <a:headEnd/>
            <a:tailEnd/>
          </a:ln>
        </p:spPr>
        <p:txBody>
          <a:bodyPr wrap="none"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072102" y="5468262"/>
            <a:ext cx="540000" cy="442800"/>
          </a:xfrm>
          <a:prstGeom prst="rect">
            <a:avLst/>
          </a:prstGeom>
        </p:spPr>
      </p:pic>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957902" y="5468262"/>
            <a:ext cx="540000" cy="442800"/>
          </a:xfrm>
          <a:prstGeom prst="rect">
            <a:avLst/>
          </a:prstGeom>
        </p:spPr>
      </p:pic>
      <p:cxnSp>
        <p:nvCxnSpPr>
          <p:cNvPr id="55" name="直接连接符 54"/>
          <p:cNvCxnSpPr>
            <a:endCxn id="53" idx="1"/>
          </p:cNvCxnSpPr>
          <p:nvPr/>
        </p:nvCxnSpPr>
        <p:spPr>
          <a:xfrm>
            <a:off x="1411622" y="5689662"/>
            <a:ext cx="66048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53" idx="3"/>
            <a:endCxn id="59" idx="0"/>
          </p:cNvCxnSpPr>
          <p:nvPr/>
        </p:nvCxnSpPr>
        <p:spPr>
          <a:xfrm flipV="1">
            <a:off x="2612102" y="4673781"/>
            <a:ext cx="672900" cy="1015881"/>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59" idx="0"/>
            <a:endCxn id="54" idx="1"/>
          </p:cNvCxnSpPr>
          <p:nvPr/>
        </p:nvCxnSpPr>
        <p:spPr>
          <a:xfrm>
            <a:off x="3285002" y="4673781"/>
            <a:ext cx="672900" cy="1015881"/>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54" idx="3"/>
          </p:cNvCxnSpPr>
          <p:nvPr/>
        </p:nvCxnSpPr>
        <p:spPr>
          <a:xfrm>
            <a:off x="4497902" y="5689662"/>
            <a:ext cx="66048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15002" y="4673781"/>
            <a:ext cx="540000" cy="442800"/>
          </a:xfrm>
          <a:prstGeom prst="rect">
            <a:avLst/>
          </a:prstGeom>
        </p:spPr>
      </p:pic>
      <p:sp>
        <p:nvSpPr>
          <p:cNvPr id="60" name="文本框 59"/>
          <p:cNvSpPr txBox="1"/>
          <p:nvPr/>
        </p:nvSpPr>
        <p:spPr>
          <a:xfrm>
            <a:off x="2911342" y="5550668"/>
            <a:ext cx="665567"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1" name="组合 60"/>
          <p:cNvGrpSpPr/>
          <p:nvPr/>
        </p:nvGrpSpPr>
        <p:grpSpPr>
          <a:xfrm>
            <a:off x="958718" y="5089701"/>
            <a:ext cx="4652567" cy="1048858"/>
            <a:chOff x="6597229" y="2127603"/>
            <a:chExt cx="4652567" cy="1048858"/>
          </a:xfrm>
        </p:grpSpPr>
        <p:sp>
          <p:nvSpPr>
            <p:cNvPr id="77" name="Text Box 18"/>
            <p:cNvSpPr txBox="1">
              <a:spLocks noChangeArrowheads="1"/>
            </p:cNvSpPr>
            <p:nvPr/>
          </p:nvSpPr>
          <p:spPr bwMode="auto">
            <a:xfrm>
              <a:off x="6597229" y="2899462"/>
              <a:ext cx="365806"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Text Box 18"/>
            <p:cNvSpPr txBox="1">
              <a:spLocks noChangeArrowheads="1"/>
            </p:cNvSpPr>
            <p:nvPr/>
          </p:nvSpPr>
          <p:spPr bwMode="auto">
            <a:xfrm>
              <a:off x="7798170" y="2897561"/>
              <a:ext cx="365806"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Text Box 18"/>
            <p:cNvSpPr txBox="1">
              <a:spLocks noChangeArrowheads="1"/>
            </p:cNvSpPr>
            <p:nvPr/>
          </p:nvSpPr>
          <p:spPr bwMode="auto">
            <a:xfrm>
              <a:off x="9684455" y="2897561"/>
              <a:ext cx="365806"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Text Box 18"/>
            <p:cNvSpPr txBox="1">
              <a:spLocks noChangeArrowheads="1"/>
            </p:cNvSpPr>
            <p:nvPr/>
          </p:nvSpPr>
          <p:spPr bwMode="auto">
            <a:xfrm>
              <a:off x="10883990" y="2897561"/>
              <a:ext cx="365806"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Text Box 18"/>
            <p:cNvSpPr txBox="1">
              <a:spLocks noChangeArrowheads="1"/>
            </p:cNvSpPr>
            <p:nvPr/>
          </p:nvSpPr>
          <p:spPr bwMode="auto">
            <a:xfrm>
              <a:off x="8734711" y="2127603"/>
              <a:ext cx="365806"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2" name="文本框 61"/>
          <p:cNvSpPr txBox="1"/>
          <p:nvPr/>
        </p:nvSpPr>
        <p:spPr>
          <a:xfrm>
            <a:off x="949029" y="5138008"/>
            <a:ext cx="665567"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a:xfrm>
            <a:off x="4744021" y="5138008"/>
            <a:ext cx="665567"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a:xfrm>
            <a:off x="879370" y="6309996"/>
            <a:ext cx="184731" cy="338554"/>
          </a:xfrm>
          <a:prstGeom prst="rect">
            <a:avLst/>
          </a:prstGeom>
          <a:noFill/>
        </p:spPr>
        <p:txBody>
          <a:bodyPr wrap="none" rtlCol="0">
            <a:spAutoFit/>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5" name="图片 6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060096" y="4673781"/>
            <a:ext cx="540000" cy="442800"/>
          </a:xfrm>
          <a:prstGeom prst="rect">
            <a:avLst/>
          </a:prstGeom>
        </p:spPr>
      </p:pic>
      <p:sp>
        <p:nvSpPr>
          <p:cNvPr id="66" name="TextBox 153"/>
          <p:cNvSpPr txBox="1"/>
          <p:nvPr/>
        </p:nvSpPr>
        <p:spPr>
          <a:xfrm>
            <a:off x="898792" y="4390755"/>
            <a:ext cx="862608" cy="276999"/>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Server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bwMode="auto">
          <a:xfrm>
            <a:off x="1628628" y="4617901"/>
            <a:ext cx="1232644" cy="285614"/>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192.168.1.0/24</a:t>
            </a:r>
            <a:endParaRPr lang="en-US" altLang="zh-CN"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68" name="直接连接符 67"/>
          <p:cNvCxnSpPr>
            <a:stCxn id="65" idx="3"/>
            <a:endCxn id="59" idx="1"/>
          </p:cNvCxnSpPr>
          <p:nvPr/>
        </p:nvCxnSpPr>
        <p:spPr>
          <a:xfrm>
            <a:off x="1600096" y="4895181"/>
            <a:ext cx="1414906"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59" idx="0"/>
          </p:cNvCxnSpPr>
          <p:nvPr/>
        </p:nvCxnSpPr>
        <p:spPr bwMode="auto">
          <a:xfrm flipV="1">
            <a:off x="3285002" y="3884098"/>
            <a:ext cx="0" cy="789683"/>
          </a:xfrm>
          <a:prstGeom prst="line">
            <a:avLst/>
          </a:prstGeom>
          <a:solidFill>
            <a:schemeClr val="accent1"/>
          </a:solidFill>
          <a:ln w="28575" cap="flat" cmpd="sng" algn="ctr">
            <a:solidFill>
              <a:srgbClr val="EC7061"/>
            </a:solidFill>
            <a:prstDash val="sysDot"/>
            <a:round/>
            <a:headEnd type="none" w="med" len="med"/>
            <a:tailEnd type="none" w="med" len="med"/>
          </a:ln>
          <a:effectLst/>
        </p:spPr>
      </p:cxnSp>
      <p:sp>
        <p:nvSpPr>
          <p:cNvPr id="70" name="AutoShape 17"/>
          <p:cNvSpPr>
            <a:spLocks noChangeArrowheads="1"/>
          </p:cNvSpPr>
          <p:nvPr/>
        </p:nvSpPr>
        <p:spPr bwMode="auto">
          <a:xfrm>
            <a:off x="1905592" y="3389474"/>
            <a:ext cx="3895767" cy="463846"/>
          </a:xfrm>
          <a:prstGeom prst="roundRect">
            <a:avLst>
              <a:gd name="adj" fmla="val 0"/>
            </a:avLst>
          </a:prstGeom>
          <a:solidFill>
            <a:srgbClr val="F4FBFE"/>
          </a:solidFill>
          <a:ln w="12700" algn="ctr">
            <a:solidFill>
              <a:srgbClr val="99DFF9"/>
            </a:solidFill>
            <a:round/>
            <a:headEnd/>
            <a:tailEnd/>
          </a:ln>
          <a:effectLst/>
        </p:spPr>
        <p:txBody>
          <a:bodyPr wrap="square" lIns="90000" tIns="46800" rIns="90000" bIns="46800" anchor="ctr" anchorCtr="1">
            <a:spAutoFit/>
          </a:bodyPr>
          <a:lstStyle/>
          <a:p>
            <a:pPr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[R1]</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a:t>
            </a:r>
          </a:p>
          <a:p>
            <a:pPr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[R1-ospf-1]import-route direct </a:t>
            </a: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type 1 cost 1 </a:t>
            </a:r>
            <a:endParaRPr lang="en-US" altLang="zh-CN" sz="1200" dirty="0">
              <a:solidFill>
                <a:srgbClr val="EC7061"/>
              </a:solidFill>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endParaRPr>
          </a:p>
        </p:txBody>
      </p:sp>
      <p:cxnSp>
        <p:nvCxnSpPr>
          <p:cNvPr id="71" name="直接箭头连接符 70"/>
          <p:cNvCxnSpPr/>
          <p:nvPr/>
        </p:nvCxnSpPr>
        <p:spPr>
          <a:xfrm>
            <a:off x="4573479" y="5612092"/>
            <a:ext cx="468000"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4495153" y="5689662"/>
            <a:ext cx="660480" cy="0"/>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73" name="直接箭头连接符 72"/>
          <p:cNvCxnSpPr/>
          <p:nvPr/>
        </p:nvCxnSpPr>
        <p:spPr>
          <a:xfrm>
            <a:off x="3651241" y="5027832"/>
            <a:ext cx="234000" cy="307777"/>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74" name="直接箭头连接符 73"/>
          <p:cNvCxnSpPr/>
          <p:nvPr/>
        </p:nvCxnSpPr>
        <p:spPr>
          <a:xfrm flipH="1">
            <a:off x="2659871" y="5089701"/>
            <a:ext cx="234000" cy="307777"/>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75" name="直接箭头连接符 74"/>
          <p:cNvCxnSpPr/>
          <p:nvPr/>
        </p:nvCxnSpPr>
        <p:spPr>
          <a:xfrm flipH="1">
            <a:off x="1489948" y="5806929"/>
            <a:ext cx="468000" cy="0"/>
          </a:xfrm>
          <a:prstGeom prst="straightConnector1">
            <a:avLst/>
          </a:prstGeom>
          <a:ln w="19050">
            <a:solidFill>
              <a:srgbClr val="1163AB"/>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76" name="直接箭头连接符 75"/>
          <p:cNvCxnSpPr/>
          <p:nvPr/>
        </p:nvCxnSpPr>
        <p:spPr>
          <a:xfrm>
            <a:off x="4573479" y="5806929"/>
            <a:ext cx="468000" cy="0"/>
          </a:xfrm>
          <a:prstGeom prst="straightConnector1">
            <a:avLst/>
          </a:prstGeom>
          <a:ln w="19050">
            <a:solidFill>
              <a:srgbClr val="1163AB"/>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7" name="圆角矩形标注 36"/>
          <p:cNvSpPr/>
          <p:nvPr/>
        </p:nvSpPr>
        <p:spPr>
          <a:xfrm>
            <a:off x="3936154" y="4056023"/>
            <a:ext cx="1742751" cy="537908"/>
          </a:xfrm>
          <a:prstGeom prst="wedgeRoundRectCallout">
            <a:avLst>
              <a:gd name="adj1" fmla="val 6551"/>
              <a:gd name="adj2" fmla="val -93900"/>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Imported Metric-Type-1 external route</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82" name="Group 42"/>
          <p:cNvGraphicFramePr>
            <a:graphicFrameLocks noGrp="1"/>
          </p:cNvGraphicFramePr>
          <p:nvPr>
            <p:extLst>
              <p:ext uri="{D42A27DB-BD31-4B8C-83A1-F6EECF244321}">
                <p14:modId xmlns:p14="http://schemas.microsoft.com/office/powerpoint/2010/main" val="234321833"/>
              </p:ext>
            </p:extLst>
          </p:nvPr>
        </p:nvGraphicFramePr>
        <p:xfrm>
          <a:off x="446088" y="1288049"/>
          <a:ext cx="11101487" cy="1435608"/>
        </p:xfrm>
        <a:graphic>
          <a:graphicData uri="http://schemas.openxmlformats.org/drawingml/2006/table">
            <a:tbl>
              <a:tblPr>
                <a:tableStyleId>{2D5ABB26-0587-4C30-8999-92F81FD0307C}</a:tableStyleId>
              </a:tblPr>
              <a:tblGrid>
                <a:gridCol w="3147152"/>
                <a:gridCol w="4564400"/>
                <a:gridCol w="3389935"/>
              </a:tblGrid>
              <a:tr h="0">
                <a:tc>
                  <a:txBody>
                    <a:bodyPr/>
                    <a:lstStyle>
                      <a:lvl1pPr indent="2746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anose="02010600040101010101" pitchFamily="2" charset="-122"/>
                        </a:defRPr>
                      </a:lvl1pPr>
                      <a:lvl2pPr marL="742950" indent="-285750" eaLnBrk="0" fontAlgn="base" hangingPunct="0">
                        <a:lnSpc>
                          <a:spcPct val="140000"/>
                        </a:lnSpc>
                        <a:spcBef>
                          <a:spcPct val="30000"/>
                        </a:spcBef>
                        <a:buClr>
                          <a:srgbClr val="080808"/>
                        </a:buClr>
                        <a:buSzPct val="50000"/>
                        <a:buFont typeface="Wingdings" panose="05000000000000000000" pitchFamily="2" charset="2"/>
                        <a:defRPr>
                          <a:solidFill>
                            <a:schemeClr val="tx1"/>
                          </a:solidFill>
                          <a:latin typeface="Arial" panose="020B0503040504020204" pitchFamily="34" charset="0"/>
                          <a:ea typeface="华文细黑" panose="02010600040101010101" pitchFamily="2" charset="-122"/>
                        </a:defRPr>
                      </a:lvl2pPr>
                      <a:lvl3pPr marL="1143000" indent="-228600"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503040504020204" pitchFamily="34" charset="0"/>
                          <a:ea typeface="华文细黑" panose="02010600040101010101" pitchFamily="2" charset="-122"/>
                        </a:defRPr>
                      </a:lvl3pPr>
                      <a:lvl4pPr marL="1600200" indent="-228600" eaLnBrk="0" fontAlgn="base" hangingPunct="0">
                        <a:lnSpc>
                          <a:spcPct val="140000"/>
                        </a:lnSpc>
                        <a:spcBef>
                          <a:spcPct val="30000"/>
                        </a:spcBef>
                        <a:defRPr sz="1400">
                          <a:solidFill>
                            <a:schemeClr val="tx1"/>
                          </a:solidFill>
                          <a:latin typeface="Arial" panose="020B0603040504020204" pitchFamily="34" charset="0"/>
                          <a:ea typeface="华文细黑" panose="02010600040101010101" pitchFamily="2" charset="-122"/>
                        </a:defRPr>
                      </a:lvl4pPr>
                      <a:lvl5pPr marL="2057400" indent="-228600"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anose="02010600040101010101" pitchFamily="2" charset="-122"/>
                        </a:defRPr>
                      </a:lvl5pPr>
                      <a:lvl6pPr marL="25146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anose="02010600040101010101" pitchFamily="2" charset="-122"/>
                        </a:defRPr>
                      </a:lvl6pPr>
                      <a:lvl7pPr marL="29718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anose="02010600040101010101" pitchFamily="2" charset="-122"/>
                        </a:defRPr>
                      </a:lvl7pPr>
                      <a:lvl8pPr marL="34290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anose="02010600040101010101" pitchFamily="2" charset="-122"/>
                        </a:defRPr>
                      </a:lvl8pPr>
                      <a:lvl9pPr marL="38862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anose="02010600040101010101" pitchFamily="2" charset="-122"/>
                        </a:defRPr>
                      </a:lvl9pPr>
                    </a:lstStyle>
                    <a:p>
                      <a:pPr marL="0" marR="0" lvl="0" indent="0" algn="ctr" defTabSz="914400" rtl="0" eaLnBrk="1" fontAlgn="ctr" latinLnBrk="0" hangingPunct="1">
                        <a:lnSpc>
                          <a:spcPct val="100000"/>
                        </a:lnSpc>
                        <a:spcBef>
                          <a:spcPct val="30000"/>
                        </a:spcBef>
                        <a:spcAft>
                          <a:spcPct val="0"/>
                        </a:spcAft>
                        <a:buClr>
                          <a:srgbClr val="808080"/>
                        </a:buClr>
                        <a:buSzPct val="60000"/>
                        <a:buFont typeface="Wingdings" panose="05000000000000000000" pitchFamily="2" charset="2"/>
                        <a:buNone/>
                        <a:tabLst/>
                      </a:pPr>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a:t>
                      </a:r>
                      <a:endParaRPr kumimoji="0" lang="en-US" altLang="zh-CN" sz="1600" b="1" i="0" u="none" strike="noStrike" cap="none" normalizeH="0" baseline="0" dirty="0" smtClean="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marL="0" marR="0" lvl="0" indent="0" algn="ctr" defTabSz="914400" rtl="0" eaLnBrk="1" fontAlgn="ctr" latinLnBrk="0" hangingPunct="1">
                        <a:lnSpc>
                          <a:spcPct val="100000"/>
                        </a:lnSpc>
                        <a:spcBef>
                          <a:spcPct val="30000"/>
                        </a:spcBef>
                        <a:spcAft>
                          <a:spcPct val="0"/>
                        </a:spcAft>
                        <a:buClr>
                          <a:srgbClr val="808080"/>
                        </a:buClr>
                        <a:buSzPct val="60000"/>
                        <a:buFont typeface="Wingdings" panose="05000000000000000000" pitchFamily="2" charset="2"/>
                        <a:buNone/>
                        <a:tabLst/>
                      </a:pPr>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Description</a:t>
                      </a:r>
                      <a:endParaRPr kumimoji="0" lang="en-US" altLang="zh-CN" sz="1600" b="1" u="none" strike="noStrike" kern="1200" cap="none" normalizeH="0" baseline="0" dirty="0" smtClean="0">
                        <a:ln>
                          <a:noFill/>
                        </a:ln>
                        <a:solidFill>
                          <a:schemeClr val="bg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horzOverflow="overflow">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lvl1pPr indent="2746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anose="02010600040101010101" pitchFamily="2" charset="-122"/>
                        </a:defRPr>
                      </a:lvl1pPr>
                      <a:lvl2pPr marL="742950" indent="-285750" eaLnBrk="0" fontAlgn="base" hangingPunct="0">
                        <a:lnSpc>
                          <a:spcPct val="140000"/>
                        </a:lnSpc>
                        <a:spcBef>
                          <a:spcPct val="30000"/>
                        </a:spcBef>
                        <a:buClr>
                          <a:srgbClr val="080808"/>
                        </a:buClr>
                        <a:buSzPct val="50000"/>
                        <a:buFont typeface="Wingdings" panose="05000000000000000000" pitchFamily="2" charset="2"/>
                        <a:defRPr>
                          <a:solidFill>
                            <a:schemeClr val="tx1"/>
                          </a:solidFill>
                          <a:latin typeface="Arial" panose="020B0503040504020204" pitchFamily="34" charset="0"/>
                          <a:ea typeface="华文细黑" panose="02010600040101010101" pitchFamily="2" charset="-122"/>
                        </a:defRPr>
                      </a:lvl2pPr>
                      <a:lvl3pPr marL="1143000" indent="-228600"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503040504020204" pitchFamily="34" charset="0"/>
                          <a:ea typeface="华文细黑" panose="02010600040101010101" pitchFamily="2" charset="-122"/>
                        </a:defRPr>
                      </a:lvl3pPr>
                      <a:lvl4pPr marL="1600200" indent="-228600" eaLnBrk="0" fontAlgn="base" hangingPunct="0">
                        <a:lnSpc>
                          <a:spcPct val="140000"/>
                        </a:lnSpc>
                        <a:spcBef>
                          <a:spcPct val="30000"/>
                        </a:spcBef>
                        <a:defRPr sz="1400">
                          <a:solidFill>
                            <a:schemeClr val="tx1"/>
                          </a:solidFill>
                          <a:latin typeface="Arial" panose="020B0603040504020204" pitchFamily="34" charset="0"/>
                          <a:ea typeface="华文细黑" panose="02010600040101010101" pitchFamily="2" charset="-122"/>
                        </a:defRPr>
                      </a:lvl4pPr>
                      <a:lvl5pPr marL="2057400" indent="-228600"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anose="02010600040101010101" pitchFamily="2" charset="-122"/>
                        </a:defRPr>
                      </a:lvl5pPr>
                      <a:lvl6pPr marL="25146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anose="02010600040101010101" pitchFamily="2" charset="-122"/>
                        </a:defRPr>
                      </a:lvl6pPr>
                      <a:lvl7pPr marL="29718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anose="02010600040101010101" pitchFamily="2" charset="-122"/>
                        </a:defRPr>
                      </a:lvl7pPr>
                      <a:lvl8pPr marL="34290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anose="02010600040101010101" pitchFamily="2" charset="-122"/>
                        </a:defRPr>
                      </a:lvl8pPr>
                      <a:lvl9pPr marL="38862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anose="02010600040101010101" pitchFamily="2" charset="-122"/>
                        </a:defRPr>
                      </a:lvl9pPr>
                    </a:lstStyle>
                    <a:p>
                      <a:pPr marL="0" marR="0" lvl="0" indent="0" algn="ctr" defTabSz="914400" rtl="0" eaLnBrk="1" fontAlgn="ctr" latinLnBrk="0" hangingPunct="1">
                        <a:lnSpc>
                          <a:spcPct val="100000"/>
                        </a:lnSpc>
                        <a:spcBef>
                          <a:spcPct val="30000"/>
                        </a:spcBef>
                        <a:spcAft>
                          <a:spcPct val="0"/>
                        </a:spcAft>
                        <a:buClr>
                          <a:srgbClr val="808080"/>
                        </a:buClr>
                        <a:buSzPct val="60000"/>
                        <a:buFont typeface="Wingdings" panose="05000000000000000000" pitchFamily="2" charset="2"/>
                        <a:buNone/>
                        <a:tabLst/>
                      </a:pPr>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Cost</a:t>
                      </a:r>
                      <a:endParaRPr kumimoji="0" lang="en-US" altLang="zh-CN" sz="1600" b="1" u="none" strike="noStrike" kern="1200" cap="none" normalizeH="0" baseline="0" dirty="0" smtClean="0">
                        <a:ln>
                          <a:noFill/>
                        </a:ln>
                        <a:solidFill>
                          <a:schemeClr val="bg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horzOverflow="overflow">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r>
              <a:tr h="137694">
                <a:tc>
                  <a:txBody>
                    <a:bodyPr/>
                    <a:lstStyle>
                      <a:lvl1pPr indent="2746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anose="02010600040101010101" pitchFamily="2" charset="-122"/>
                        </a:defRPr>
                      </a:lvl1pPr>
                      <a:lvl2pPr marL="742950" indent="-285750" eaLnBrk="0" fontAlgn="base" hangingPunct="0">
                        <a:lnSpc>
                          <a:spcPct val="140000"/>
                        </a:lnSpc>
                        <a:spcBef>
                          <a:spcPct val="30000"/>
                        </a:spcBef>
                        <a:buClr>
                          <a:srgbClr val="080808"/>
                        </a:buClr>
                        <a:buSzPct val="50000"/>
                        <a:buFont typeface="Wingdings" panose="05000000000000000000" pitchFamily="2" charset="2"/>
                        <a:defRPr>
                          <a:solidFill>
                            <a:schemeClr val="tx1"/>
                          </a:solidFill>
                          <a:latin typeface="Arial" panose="020B0503040504020204" pitchFamily="34" charset="0"/>
                          <a:ea typeface="华文细黑" panose="02010600040101010101" pitchFamily="2" charset="-122"/>
                        </a:defRPr>
                      </a:lvl2pPr>
                      <a:lvl3pPr marL="1143000" indent="-228600"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503040504020204" pitchFamily="34" charset="0"/>
                          <a:ea typeface="华文细黑" panose="02010600040101010101" pitchFamily="2" charset="-122"/>
                        </a:defRPr>
                      </a:lvl3pPr>
                      <a:lvl4pPr marL="1600200" indent="-228600" eaLnBrk="0" fontAlgn="base" hangingPunct="0">
                        <a:lnSpc>
                          <a:spcPct val="140000"/>
                        </a:lnSpc>
                        <a:spcBef>
                          <a:spcPct val="30000"/>
                        </a:spcBef>
                        <a:defRPr sz="1400">
                          <a:solidFill>
                            <a:schemeClr val="tx1"/>
                          </a:solidFill>
                          <a:latin typeface="Arial" panose="020B0603040504020204" pitchFamily="34" charset="0"/>
                          <a:ea typeface="华文细黑" panose="02010600040101010101" pitchFamily="2" charset="-122"/>
                        </a:defRPr>
                      </a:lvl4pPr>
                      <a:lvl5pPr marL="2057400" indent="-228600"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anose="02010600040101010101" pitchFamily="2" charset="-122"/>
                        </a:defRPr>
                      </a:lvl5pPr>
                      <a:lvl6pPr marL="25146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anose="02010600040101010101" pitchFamily="2" charset="-122"/>
                        </a:defRPr>
                      </a:lvl6pPr>
                      <a:lvl7pPr marL="29718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anose="02010600040101010101" pitchFamily="2" charset="-122"/>
                        </a:defRPr>
                      </a:lvl7pPr>
                      <a:lvl8pPr marL="34290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anose="02010600040101010101" pitchFamily="2" charset="-122"/>
                        </a:defRPr>
                      </a:lvl8pPr>
                      <a:lvl9pPr marL="38862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anose="02010600040101010101" pitchFamily="2" charset="-122"/>
                        </a:defRPr>
                      </a:lvl9pPr>
                    </a:lstStyle>
                    <a:p>
                      <a:pPr marL="0" marR="0" lvl="0" indent="0" algn="ctr" defTabSz="914400" rtl="0" eaLnBrk="1" fontAlgn="ctr" latinLnBrk="0" hangingPunct="1">
                        <a:lnSpc>
                          <a:spcPct val="100000"/>
                        </a:lnSpc>
                        <a:spcBef>
                          <a:spcPct val="30000"/>
                        </a:spcBef>
                        <a:spcAft>
                          <a:spcPct val="0"/>
                        </a:spcAft>
                        <a:buClr>
                          <a:srgbClr val="808080"/>
                        </a:buClr>
                        <a:buSzPct val="60000"/>
                        <a:buFont typeface="Wingdings" panose="05000000000000000000" pitchFamily="2" charset="2"/>
                        <a:buNone/>
                        <a:tabLs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Metric-Type-1</a:t>
                      </a:r>
                      <a:endParaRPr kumimoji="0" lang="en-US" altLang="zh-CN" sz="14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ct val="30000"/>
                        </a:spcBef>
                        <a:spcAft>
                          <a:spcPct val="0"/>
                        </a:spcAft>
                        <a:buClr>
                          <a:srgbClr val="808080"/>
                        </a:buClr>
                        <a:buSzPct val="60000"/>
                        <a:buFont typeface="Wingdings" panose="05000000000000000000" pitchFamily="2" charset="2"/>
                        <a:buNone/>
                        <a:tabLst/>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High reliability.</a:t>
                      </a:r>
                      <a:endParaRPr lang="en-US" altLang="zh-CN" sz="1400" kern="1200" baseline="0" dirty="0" smtClean="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horzOverflow="overflow">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c>
                  <a:txBody>
                    <a:bodyPr/>
                    <a:lstStyle>
                      <a:lvl1pPr indent="2746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anose="02010600040101010101" pitchFamily="2" charset="-122"/>
                        </a:defRPr>
                      </a:lvl1pPr>
                      <a:lvl2pPr marL="742950" indent="-285750" eaLnBrk="0" fontAlgn="base" hangingPunct="0">
                        <a:lnSpc>
                          <a:spcPct val="140000"/>
                        </a:lnSpc>
                        <a:spcBef>
                          <a:spcPct val="30000"/>
                        </a:spcBef>
                        <a:buClr>
                          <a:srgbClr val="080808"/>
                        </a:buClr>
                        <a:buSzPct val="50000"/>
                        <a:buFont typeface="Wingdings" panose="05000000000000000000" pitchFamily="2" charset="2"/>
                        <a:defRPr>
                          <a:solidFill>
                            <a:schemeClr val="tx1"/>
                          </a:solidFill>
                          <a:latin typeface="Arial" panose="020B0503040504020204" pitchFamily="34" charset="0"/>
                          <a:ea typeface="华文细黑" panose="02010600040101010101" pitchFamily="2" charset="-122"/>
                        </a:defRPr>
                      </a:lvl2pPr>
                      <a:lvl3pPr marL="1143000" indent="-228600"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503040504020204" pitchFamily="34" charset="0"/>
                          <a:ea typeface="华文细黑" panose="02010600040101010101" pitchFamily="2" charset="-122"/>
                        </a:defRPr>
                      </a:lvl3pPr>
                      <a:lvl4pPr marL="1600200" indent="-228600" eaLnBrk="0" fontAlgn="base" hangingPunct="0">
                        <a:lnSpc>
                          <a:spcPct val="140000"/>
                        </a:lnSpc>
                        <a:spcBef>
                          <a:spcPct val="30000"/>
                        </a:spcBef>
                        <a:defRPr sz="1400">
                          <a:solidFill>
                            <a:schemeClr val="tx1"/>
                          </a:solidFill>
                          <a:latin typeface="Arial" panose="020B0603040504020204" pitchFamily="34" charset="0"/>
                          <a:ea typeface="华文细黑" panose="02010600040101010101" pitchFamily="2" charset="-122"/>
                        </a:defRPr>
                      </a:lvl4pPr>
                      <a:lvl5pPr marL="2057400" indent="-228600"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anose="02010600040101010101" pitchFamily="2" charset="-122"/>
                        </a:defRPr>
                      </a:lvl5pPr>
                      <a:lvl6pPr marL="25146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anose="02010600040101010101" pitchFamily="2" charset="-122"/>
                        </a:defRPr>
                      </a:lvl6pPr>
                      <a:lvl7pPr marL="29718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anose="02010600040101010101" pitchFamily="2" charset="-122"/>
                        </a:defRPr>
                      </a:lvl7pPr>
                      <a:lvl8pPr marL="34290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anose="02010600040101010101" pitchFamily="2" charset="-122"/>
                        </a:defRPr>
                      </a:lvl8pPr>
                      <a:lvl9pPr marL="38862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anose="02010600040101010101" pitchFamily="2" charset="-122"/>
                        </a:defRPr>
                      </a:lvl9pPr>
                    </a:lstStyle>
                    <a:p>
                      <a:pPr marL="0" marR="0" lvl="0" indent="0" algn="ctr" defTabSz="914400" rtl="0" eaLnBrk="1" fontAlgn="ctr" latinLnBrk="0" hangingPunct="1">
                        <a:lnSpc>
                          <a:spcPct val="100000"/>
                        </a:lnSpc>
                        <a:spcBef>
                          <a:spcPct val="30000"/>
                        </a:spcBef>
                        <a:spcAft>
                          <a:spcPct val="0"/>
                        </a:spcAft>
                        <a:buClr>
                          <a:srgbClr val="808080"/>
                        </a:buClr>
                        <a:buSzPct val="60000"/>
                        <a:buFont typeface="Wingdings" panose="05000000000000000000" pitchFamily="2" charset="2"/>
                        <a:buNone/>
                        <a:tabLst/>
                        <a:defRPr/>
                      </a:pPr>
                      <a:r>
                        <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Cost of the AS internal route </a:t>
                      </a:r>
                      <a:endParaRPr lang="en-US" altLang="zh-CN" sz="1400" kern="1200" baseline="0" dirty="0" smtClean="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0" marR="0" lvl="0" indent="0" algn="ctr" defTabSz="914400" rtl="0" eaLnBrk="1" fontAlgn="ctr" latinLnBrk="0" hangingPunct="1">
                        <a:lnSpc>
                          <a:spcPct val="100000"/>
                        </a:lnSpc>
                        <a:spcBef>
                          <a:spcPct val="30000"/>
                        </a:spcBef>
                        <a:spcAft>
                          <a:spcPct val="0"/>
                        </a:spcAft>
                        <a:buClr>
                          <a:srgbClr val="808080"/>
                        </a:buClr>
                        <a:buSzPct val="60000"/>
                        <a:buFont typeface="Wingdings" panose="05000000000000000000" pitchFamily="2" charset="2"/>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Cost of the AS external route</a:t>
                      </a:r>
                      <a:endParaRPr lang="en-US" altLang="zh-CN" sz="1400" kern="1200" baseline="0" dirty="0" smtClean="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horzOverflow="overflow">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r>
              <a:tr h="137694">
                <a:tc>
                  <a:txBody>
                    <a:bodyPr/>
                    <a:lstStyle>
                      <a:lvl1pPr indent="2746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anose="02010600040101010101" pitchFamily="2" charset="-122"/>
                        </a:defRPr>
                      </a:lvl1pPr>
                      <a:lvl2pPr marL="742950" indent="-285750" eaLnBrk="0" fontAlgn="base" hangingPunct="0">
                        <a:lnSpc>
                          <a:spcPct val="140000"/>
                        </a:lnSpc>
                        <a:spcBef>
                          <a:spcPct val="30000"/>
                        </a:spcBef>
                        <a:buClr>
                          <a:srgbClr val="080808"/>
                        </a:buClr>
                        <a:buSzPct val="50000"/>
                        <a:buFont typeface="Wingdings" panose="05000000000000000000" pitchFamily="2" charset="2"/>
                        <a:defRPr>
                          <a:solidFill>
                            <a:schemeClr val="tx1"/>
                          </a:solidFill>
                          <a:latin typeface="Arial" panose="020B0503040504020204" pitchFamily="34" charset="0"/>
                          <a:ea typeface="华文细黑" panose="02010600040101010101" pitchFamily="2" charset="-122"/>
                        </a:defRPr>
                      </a:lvl2pPr>
                      <a:lvl3pPr marL="1143000" indent="-228600"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503040504020204" pitchFamily="34" charset="0"/>
                          <a:ea typeface="华文细黑" panose="02010600040101010101" pitchFamily="2" charset="-122"/>
                        </a:defRPr>
                      </a:lvl3pPr>
                      <a:lvl4pPr marL="1600200" indent="-228600" eaLnBrk="0" fontAlgn="base" hangingPunct="0">
                        <a:lnSpc>
                          <a:spcPct val="140000"/>
                        </a:lnSpc>
                        <a:spcBef>
                          <a:spcPct val="30000"/>
                        </a:spcBef>
                        <a:defRPr sz="1400">
                          <a:solidFill>
                            <a:schemeClr val="tx1"/>
                          </a:solidFill>
                          <a:latin typeface="Arial" panose="020B0603040504020204" pitchFamily="34" charset="0"/>
                          <a:ea typeface="华文细黑" panose="02010600040101010101" pitchFamily="2" charset="-122"/>
                        </a:defRPr>
                      </a:lvl4pPr>
                      <a:lvl5pPr marL="2057400" indent="-228600"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anose="02010600040101010101" pitchFamily="2" charset="-122"/>
                        </a:defRPr>
                      </a:lvl5pPr>
                      <a:lvl6pPr marL="25146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anose="02010600040101010101" pitchFamily="2" charset="-122"/>
                        </a:defRPr>
                      </a:lvl6pPr>
                      <a:lvl7pPr marL="29718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anose="02010600040101010101" pitchFamily="2" charset="-122"/>
                        </a:defRPr>
                      </a:lvl7pPr>
                      <a:lvl8pPr marL="34290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anose="02010600040101010101" pitchFamily="2" charset="-122"/>
                        </a:defRPr>
                      </a:lvl8pPr>
                      <a:lvl9pPr marL="38862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anose="02010600040101010101" pitchFamily="2" charset="-122"/>
                        </a:defRPr>
                      </a:lvl9pPr>
                    </a:lstStyle>
                    <a:p>
                      <a:pPr marL="0" marR="0" lvl="0" indent="0" algn="ctr" defTabSz="914400" rtl="0" eaLnBrk="1" fontAlgn="ctr" latinLnBrk="0" hangingPunct="1">
                        <a:lnSpc>
                          <a:spcPct val="100000"/>
                        </a:lnSpc>
                        <a:spcBef>
                          <a:spcPct val="30000"/>
                        </a:spcBef>
                        <a:spcAft>
                          <a:spcPct val="0"/>
                        </a:spcAft>
                        <a:buClr>
                          <a:srgbClr val="808080"/>
                        </a:buClr>
                        <a:buSzPct val="60000"/>
                        <a:buFont typeface="Wingdings" panose="05000000000000000000" pitchFamily="2" charset="2"/>
                        <a:buNone/>
                        <a:tabLst/>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Metric-Type-2 (default)</a:t>
                      </a:r>
                      <a:endParaRPr lang="en-US" altLang="zh-CN" sz="1400" kern="1200" baseline="0" dirty="0" smtClean="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horzOverflow="overflow">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ct val="30000"/>
                        </a:spcBef>
                        <a:spcAft>
                          <a:spcPct val="0"/>
                        </a:spcAft>
                        <a:buClr>
                          <a:srgbClr val="808080"/>
                        </a:buClr>
                        <a:buSzPct val="60000"/>
                        <a:buFont typeface="Wingdings" panose="05000000000000000000" pitchFamily="2" charset="2"/>
                        <a:buNone/>
                        <a:tabLst/>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Low reliability. The cost of the AS external route is much greater than the cost of the AS internal route.</a:t>
                      </a:r>
                      <a:endParaRPr lang="en-US" altLang="zh-CN" sz="1400" kern="1200" baseline="0" dirty="0" smtClean="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horzOverflow="overflow">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c>
                  <a:txBody>
                    <a:bodyPr/>
                    <a:lstStyle>
                      <a:lvl1pPr indent="274638" eaLnBrk="0" fontAlgn="base" hangingPunct="0">
                        <a:lnSpc>
                          <a:spcPct val="140000"/>
                        </a:lnSpc>
                        <a:spcBef>
                          <a:spcPct val="30000"/>
                        </a:spcBef>
                        <a:buClr>
                          <a:srgbClr val="808080"/>
                        </a:buClr>
                        <a:buSzPct val="60000"/>
                        <a:buFont typeface="Wingdings" panose="05000000000000000000" pitchFamily="2" charset="2"/>
                        <a:defRPr sz="2000">
                          <a:solidFill>
                            <a:schemeClr val="tx1"/>
                          </a:solidFill>
                          <a:latin typeface="Arial" panose="020B0503040504020204" pitchFamily="34" charset="0"/>
                          <a:ea typeface="华文细黑" panose="02010600040101010101" pitchFamily="2" charset="-122"/>
                        </a:defRPr>
                      </a:lvl1pPr>
                      <a:lvl2pPr marL="742950" indent="-285750" eaLnBrk="0" fontAlgn="base" hangingPunct="0">
                        <a:lnSpc>
                          <a:spcPct val="140000"/>
                        </a:lnSpc>
                        <a:spcBef>
                          <a:spcPct val="30000"/>
                        </a:spcBef>
                        <a:buClr>
                          <a:srgbClr val="080808"/>
                        </a:buClr>
                        <a:buSzPct val="50000"/>
                        <a:buFont typeface="Wingdings" panose="05000000000000000000" pitchFamily="2" charset="2"/>
                        <a:defRPr>
                          <a:solidFill>
                            <a:schemeClr val="tx1"/>
                          </a:solidFill>
                          <a:latin typeface="Arial" panose="020B0503040504020204" pitchFamily="34" charset="0"/>
                          <a:ea typeface="华文细黑" panose="02010600040101010101" pitchFamily="2" charset="-122"/>
                        </a:defRPr>
                      </a:lvl2pPr>
                      <a:lvl3pPr marL="1143000" indent="-228600" eaLnBrk="0" fontAlgn="base" hangingPunct="0">
                        <a:lnSpc>
                          <a:spcPct val="140000"/>
                        </a:lnSpc>
                        <a:spcBef>
                          <a:spcPct val="30000"/>
                        </a:spcBef>
                        <a:buSzPct val="50000"/>
                        <a:buFont typeface="Wingdings" panose="05000000000000000000" pitchFamily="2" charset="2"/>
                        <a:defRPr sz="1600">
                          <a:solidFill>
                            <a:schemeClr val="tx1"/>
                          </a:solidFill>
                          <a:latin typeface="Arial" panose="020B0503040504020204" pitchFamily="34" charset="0"/>
                          <a:ea typeface="华文细黑" panose="02010600040101010101" pitchFamily="2" charset="-122"/>
                        </a:defRPr>
                      </a:lvl3pPr>
                      <a:lvl4pPr marL="1600200" indent="-228600" eaLnBrk="0" fontAlgn="base" hangingPunct="0">
                        <a:lnSpc>
                          <a:spcPct val="140000"/>
                        </a:lnSpc>
                        <a:spcBef>
                          <a:spcPct val="30000"/>
                        </a:spcBef>
                        <a:defRPr sz="1400">
                          <a:solidFill>
                            <a:schemeClr val="tx1"/>
                          </a:solidFill>
                          <a:latin typeface="Arial" panose="020B0603040504020204" pitchFamily="34" charset="0"/>
                          <a:ea typeface="华文细黑" panose="02010600040101010101" pitchFamily="2" charset="-122"/>
                        </a:defRPr>
                      </a:lvl4pPr>
                      <a:lvl5pPr marL="2057400" indent="-228600" eaLnBrk="0" fontAlgn="base" hangingPunct="0">
                        <a:lnSpc>
                          <a:spcPct val="140000"/>
                        </a:lnSpc>
                        <a:spcBef>
                          <a:spcPct val="30000"/>
                        </a:spcBef>
                        <a:buFont typeface="FrutigerNext LT Medium" panose="020B0603040504020204" pitchFamily="34" charset="0"/>
                        <a:defRPr sz="1400">
                          <a:solidFill>
                            <a:schemeClr val="tx1"/>
                          </a:solidFill>
                          <a:latin typeface="Arial" panose="020B0603040504020204" pitchFamily="34" charset="0"/>
                          <a:ea typeface="华文细黑" panose="02010600040101010101" pitchFamily="2" charset="-122"/>
                        </a:defRPr>
                      </a:lvl5pPr>
                      <a:lvl6pPr marL="25146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anose="02010600040101010101" pitchFamily="2" charset="-122"/>
                        </a:defRPr>
                      </a:lvl6pPr>
                      <a:lvl7pPr marL="29718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anose="02010600040101010101" pitchFamily="2" charset="-122"/>
                        </a:defRPr>
                      </a:lvl7pPr>
                      <a:lvl8pPr marL="34290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anose="02010600040101010101" pitchFamily="2" charset="-122"/>
                        </a:defRPr>
                      </a:lvl8pPr>
                      <a:lvl9pPr marL="38862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Arial" panose="020B0603040504020204" pitchFamily="34" charset="0"/>
                          <a:ea typeface="华文细黑" panose="02010600040101010101" pitchFamily="2" charset="-122"/>
                        </a:defRPr>
                      </a:lvl9pPr>
                    </a:lstStyle>
                    <a:p>
                      <a:pPr marL="0" marR="0" lvl="0" indent="0" algn="ctr" defTabSz="914400" rtl="0" eaLnBrk="1" fontAlgn="ctr" latinLnBrk="0" hangingPunct="1">
                        <a:lnSpc>
                          <a:spcPct val="100000"/>
                        </a:lnSpc>
                        <a:spcBef>
                          <a:spcPct val="30000"/>
                        </a:spcBef>
                        <a:spcAft>
                          <a:spcPct val="0"/>
                        </a:spcAft>
                        <a:buClr>
                          <a:srgbClr val="808080"/>
                        </a:buClr>
                        <a:buSzPct val="60000"/>
                        <a:buFont typeface="Wingdings" panose="05000000000000000000" pitchFamily="2" charset="2"/>
                        <a:buNone/>
                        <a:tabLst/>
                      </a:pPr>
                      <a:r>
                        <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Cost of the AS external route </a:t>
                      </a:r>
                      <a:endParaRPr lang="en-US" altLang="zh-CN" sz="1400" kern="1200" baseline="0" dirty="0" smtClean="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horzOverflow="overflow">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tcPr>
                </a:tc>
              </a:tr>
            </a:tbl>
          </a:graphicData>
        </a:graphic>
      </p:graphicFrame>
      <p:sp>
        <p:nvSpPr>
          <p:cNvPr id="84" name="圆角矩形标注 83"/>
          <p:cNvSpPr/>
          <p:nvPr/>
        </p:nvSpPr>
        <p:spPr>
          <a:xfrm>
            <a:off x="4263993" y="2887890"/>
            <a:ext cx="1540042" cy="537908"/>
          </a:xfrm>
          <a:prstGeom prst="wedgeRoundRectCallout">
            <a:avLst>
              <a:gd name="adj1" fmla="val 20686"/>
              <a:gd name="adj2" fmla="val 85336"/>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cost of the external route is 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a:xfrm rot="19497299">
            <a:off x="3780776" y="5134247"/>
            <a:ext cx="760144"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p:cNvSpPr txBox="1"/>
          <p:nvPr/>
        </p:nvSpPr>
        <p:spPr>
          <a:xfrm rot="19497299">
            <a:off x="4534374" y="5865422"/>
            <a:ext cx="760144"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 =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bwMode="auto">
          <a:xfrm>
            <a:off x="6339958" y="3954657"/>
            <a:ext cx="5207617" cy="654946"/>
          </a:xfrm>
          <a:prstGeom prst="rect">
            <a:avLst/>
          </a:prstGeom>
          <a:noFill/>
          <a:ln w="9525">
            <a:noFill/>
            <a:miter lim="800000"/>
            <a:headEnd/>
            <a:tailEnd/>
          </a:ln>
        </p:spPr>
        <p:txBody>
          <a:bodyPr wrap="square" lIns="99980" tIns="49986" rIns="99980" bIns="49986" rtlCol="0">
            <a:spAutoFit/>
          </a:bodyPr>
          <a:lstStyle/>
          <a:p>
            <a:pPr defTabSz="1001649" eaLnBrk="0" fontAlgn="ctr" hangingPunct="0"/>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The external route type is Metric-Type-1. In the routing table of R3, the cost of the route to 192.168.1.0/24 is the cost of the </a:t>
            </a:r>
            <a:r>
              <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external </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route plus the cost of the </a:t>
            </a:r>
            <a:r>
              <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internal route</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from R3 to R1 (ASBR).</a:t>
            </a:r>
            <a:endParaRPr lang="en-US" altLang="zh-CN"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9" name="文本框 88"/>
          <p:cNvSpPr txBox="1"/>
          <p:nvPr/>
        </p:nvSpPr>
        <p:spPr bwMode="auto">
          <a:xfrm>
            <a:off x="6339958" y="5520152"/>
            <a:ext cx="5207617" cy="654946"/>
          </a:xfrm>
          <a:prstGeom prst="rect">
            <a:avLst/>
          </a:prstGeom>
          <a:noFill/>
          <a:ln w="9525">
            <a:noFill/>
            <a:miter lim="800000"/>
            <a:headEnd/>
            <a:tailEnd/>
          </a:ln>
        </p:spPr>
        <p:txBody>
          <a:bodyPr wrap="square" lIns="99980" tIns="49986" rIns="99980" bIns="49986" rtlCol="0">
            <a:spAutoFit/>
          </a:bodyPr>
          <a:lstStyle/>
          <a:p>
            <a:pPr defTabSz="1001649" eaLnBrk="0" fontAlgn="ctr" hangingPunct="0"/>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The cost of the route to 192.168.1.0/24 in the routing table of R5 is equal to the cost of the </a:t>
            </a:r>
            <a:r>
              <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external </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route plus the cost of the </a:t>
            </a:r>
            <a:r>
              <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internal </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route from R5 to R1 (ASBR).</a:t>
            </a:r>
            <a:endParaRPr lang="en-US" altLang="zh-CN"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Tree>
    <p:extLst>
      <p:ext uri="{BB962C8B-B14F-4D97-AF65-F5344CB8AC3E}">
        <p14:creationId xmlns:p14="http://schemas.microsoft.com/office/powerpoint/2010/main" val="286514650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8" y="1242452"/>
            <a:ext cx="11306175" cy="4952286"/>
          </a:xfrm>
        </p:spPr>
        <p:txBody>
          <a:bodyPr/>
          <a:lstStyle/>
          <a:p>
            <a:r>
              <a:rPr lang="en-US" dirty="0" smtClean="0">
                <a:sym typeface="Huawei Sans" panose="020C0503030203020204" pitchFamily="34" charset="0"/>
              </a:rPr>
              <a:t>(Multiple) Which of the following types of LSAs may be originated by an ABR?(  )</a:t>
            </a:r>
            <a:endParaRPr lang="en-US" altLang="zh-CN" dirty="0" smtClean="0">
              <a:sym typeface="Huawei Sans" panose="020C0503030203020204" pitchFamily="34" charset="0"/>
            </a:endParaRPr>
          </a:p>
          <a:p>
            <a:pPr lvl="1"/>
            <a:r>
              <a:rPr lang="en-US" dirty="0" smtClean="0">
                <a:sym typeface="Huawei Sans" panose="020C0503030203020204" pitchFamily="34" charset="0"/>
              </a:rPr>
              <a:t>ASBR-summary-LSA</a:t>
            </a:r>
            <a:endParaRPr lang="en-US" altLang="zh-CN" dirty="0" smtClean="0">
              <a:sym typeface="Huawei Sans" panose="020C0503030203020204" pitchFamily="34" charset="0"/>
            </a:endParaRPr>
          </a:p>
          <a:p>
            <a:pPr lvl="1"/>
            <a:r>
              <a:rPr lang="en-US" dirty="0" smtClean="0">
                <a:sym typeface="Huawei Sans" panose="020C0503030203020204" pitchFamily="34" charset="0"/>
              </a:rPr>
              <a:t>AS-external-LSA</a:t>
            </a:r>
          </a:p>
          <a:p>
            <a:pPr lvl="1"/>
            <a:r>
              <a:rPr lang="en-US" dirty="0" smtClean="0">
                <a:sym typeface="Huawei Sans" panose="020C0503030203020204" pitchFamily="34" charset="0"/>
              </a:rPr>
              <a:t>Router-LSA</a:t>
            </a:r>
          </a:p>
          <a:p>
            <a:pPr lvl="1"/>
            <a:r>
              <a:rPr lang="en-US" dirty="0" smtClean="0">
                <a:sym typeface="Huawei Sans" panose="020C0503030203020204" pitchFamily="34" charset="0"/>
              </a:rPr>
              <a:t>Network-summary-LSA</a:t>
            </a:r>
          </a:p>
          <a:p>
            <a:r>
              <a:rPr lang="en-US" dirty="0" smtClean="0">
                <a:sym typeface="Huawei Sans" panose="020C0503030203020204" pitchFamily="34" charset="0"/>
              </a:rPr>
              <a:t>(Single) Which of the following routes has the highest priority for the same route prefix?(  )</a:t>
            </a:r>
            <a:endParaRPr lang="en-US" altLang="zh-CN" dirty="0" smtClean="0">
              <a:sym typeface="Huawei Sans" panose="020C0503030203020204" pitchFamily="34" charset="0"/>
            </a:endParaRPr>
          </a:p>
          <a:p>
            <a:pPr lvl="1"/>
            <a:r>
              <a:rPr lang="en-US" dirty="0" smtClean="0">
                <a:sym typeface="Huawei Sans" panose="020C0503030203020204" pitchFamily="34" charset="0"/>
              </a:rPr>
              <a:t>Intra-area route</a:t>
            </a:r>
            <a:endParaRPr lang="en-US" altLang="zh-CN" dirty="0" smtClean="0">
              <a:sym typeface="Huawei Sans" panose="020C0503030203020204" pitchFamily="34" charset="0"/>
            </a:endParaRPr>
          </a:p>
          <a:p>
            <a:pPr lvl="1"/>
            <a:r>
              <a:rPr lang="en-US" dirty="0" smtClean="0">
                <a:sym typeface="Huawei Sans" panose="020C0503030203020204" pitchFamily="34" charset="0"/>
              </a:rPr>
              <a:t>Inter-area route</a:t>
            </a:r>
            <a:endParaRPr lang="en-US" altLang="zh-CN" dirty="0" smtClean="0">
              <a:sym typeface="Huawei Sans" panose="020C0503030203020204" pitchFamily="34" charset="0"/>
            </a:endParaRPr>
          </a:p>
          <a:p>
            <a:pPr lvl="1"/>
            <a:r>
              <a:rPr lang="en-US" dirty="0" smtClean="0">
                <a:sym typeface="Huawei Sans" panose="020C0503030203020204" pitchFamily="34" charset="0"/>
              </a:rPr>
              <a:t>Type 1 external route</a:t>
            </a:r>
            <a:endParaRPr lang="en-US" altLang="zh-CN" dirty="0" smtClean="0">
              <a:sym typeface="Huawei Sans" panose="020C0503030203020204" pitchFamily="34" charset="0"/>
            </a:endParaRPr>
          </a:p>
          <a:p>
            <a:pPr lvl="1"/>
            <a:r>
              <a:rPr lang="en-US" dirty="0" smtClean="0">
                <a:sym typeface="Huawei Sans" panose="020C0503030203020204" pitchFamily="34" charset="0"/>
              </a:rPr>
              <a:t>Type 2 external route</a:t>
            </a:r>
            <a:endParaRPr lang="en-US" altLang="zh-CN" dirty="0">
              <a:sym typeface="Huawei Sans" panose="020C0503030203020204" pitchFamily="34" charset="0"/>
            </a:endParaRPr>
          </a:p>
        </p:txBody>
      </p:sp>
    </p:spTree>
    <p:extLst>
      <p:ext uri="{BB962C8B-B14F-4D97-AF65-F5344CB8AC3E}">
        <p14:creationId xmlns:p14="http://schemas.microsoft.com/office/powerpoint/2010/main" val="186745390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2000" smtClean="0">
                <a:sym typeface="Huawei Sans" panose="020C0503030203020204" pitchFamily="34" charset="0"/>
              </a:rPr>
              <a:t>On a large-scale network, there may be multiple routing protocols. OSPF can import AS external routes to the local AS so that routers in the AS can learn the routes to other ASs.</a:t>
            </a:r>
            <a:endParaRPr lang="en-US" altLang="zh-CN" sz="2000" smtClean="0">
              <a:sym typeface="Huawei Sans" panose="020C0503030203020204" pitchFamily="34" charset="0"/>
            </a:endParaRPr>
          </a:p>
          <a:p>
            <a:r>
              <a:rPr lang="en-US" sz="2000" smtClean="0">
                <a:sym typeface="Huawei Sans" panose="020C0503030203020204" pitchFamily="34" charset="0"/>
              </a:rPr>
              <a:t>After an ASBR imports external routes into OSPF, the ASBR uses Type 5 LSAs to describe these routes. Routers in the same area as the ASBR can calculate external routes based on Type 5 LSAs as well as Type 1 and Type 2 LSAs in the area. Routers that are not in the same area as the ASBR need to use Type 4 LSAs to calculate external routes.</a:t>
            </a:r>
            <a:endParaRPr lang="en-US" altLang="zh-CN" sz="2000" smtClean="0">
              <a:sym typeface="Huawei Sans" panose="020C0503030203020204" pitchFamily="34" charset="0"/>
            </a:endParaRPr>
          </a:p>
          <a:p>
            <a:r>
              <a:rPr lang="en-US" sz="2000" smtClean="0">
                <a:sym typeface="Huawei Sans" panose="020C0503030203020204" pitchFamily="34" charset="0"/>
              </a:rPr>
              <a:t>After OSPF imports external routes, you can set the metric type of the routes to Metric-Type-1 or Metric-Type-2. The cost calculation methods and priorities of external routes with different metric types are different, Metric-Type-1 routes have a higher priority than Metric-Type-2 routes.</a:t>
            </a:r>
            <a:endParaRPr lang="en-US" altLang="zh-CN" sz="2000" dirty="0">
              <a:sym typeface="Huawei Sans" panose="020C0503030203020204" pitchFamily="34" charset="0"/>
            </a:endParaRPr>
          </a:p>
        </p:txBody>
      </p:sp>
    </p:spTree>
    <p:extLst>
      <p:ext uri="{BB962C8B-B14F-4D97-AF65-F5344CB8AC3E}">
        <p14:creationId xmlns:p14="http://schemas.microsoft.com/office/powerpoint/2010/main" val="72271947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type="body" sz="quarter" idx="11"/>
          </p:nvPr>
        </p:nvSpPr>
        <p:spPr/>
        <p:txBody>
          <a:bodyPr/>
          <a:lstStyle/>
          <a:p>
            <a:r>
              <a:rPr lang="en-US" sz="2000" dirty="0" smtClean="0">
                <a:sym typeface="Huawei Sans" panose="020C0503030203020204" pitchFamily="34" charset="0"/>
              </a:rPr>
              <a:t>This course describes calculation of OSPF intra-area routes, inter-area routes, and external routes.</a:t>
            </a:r>
            <a:endParaRPr lang="en-US" altLang="zh-CN" sz="2000" dirty="0" smtClean="0">
              <a:sym typeface="Huawei Sans" panose="020C0503030203020204" pitchFamily="34" charset="0"/>
            </a:endParaRPr>
          </a:p>
          <a:p>
            <a:r>
              <a:rPr lang="en-US" sz="2000" dirty="0" smtClean="0">
                <a:sym typeface="Huawei Sans" panose="020C0503030203020204" pitchFamily="34" charset="0"/>
              </a:rPr>
              <a:t>Intra-area routes, inter-area routes, Metric-Type-1 external routes, and Metric-Type-2 external routes are in descending order of priority.</a:t>
            </a:r>
            <a:endParaRPr lang="en-US" altLang="zh-CN" sz="2000" dirty="0" smtClean="0">
              <a:sym typeface="Huawei Sans" panose="020C0503030203020204" pitchFamily="34" charset="0"/>
            </a:endParaRPr>
          </a:p>
          <a:p>
            <a:r>
              <a:rPr lang="en-US" sz="2000" dirty="0" smtClean="0">
                <a:sym typeface="Huawei Sans" panose="020C0503030203020204" pitchFamily="34" charset="0"/>
              </a:rPr>
              <a:t>LSAs carry OSPF link state information. As the network scale expands, network services become complex. As OSPF areas are partitioned and a large number of external routes are imported, the LSDB of a router may contain a large number of Type 1, Type 2, Type 3, Type 4, and Type 5 LSAs, which may cause the device performance to deteriorate.</a:t>
            </a:r>
            <a:endParaRPr lang="en-US" altLang="zh-CN" sz="2000" dirty="0" smtClean="0">
              <a:sym typeface="Huawei Sans" panose="020C0503030203020204" pitchFamily="34" charset="0"/>
            </a:endParaRPr>
          </a:p>
          <a:p>
            <a:r>
              <a:rPr lang="en-US" sz="2000" dirty="0" smtClean="0">
                <a:sym typeface="Huawei Sans" panose="020C0503030203020204" pitchFamily="34" charset="0"/>
              </a:rPr>
              <a:t>What technical means does OSPF use to prevent the device performance from deteriorating while ensuring network reachability?</a:t>
            </a:r>
            <a:endParaRPr lang="en-US" altLang="zh-CN" sz="2000" dirty="0">
              <a:sym typeface="Huawei Sans" panose="020C0503030203020204" pitchFamily="34" charset="0"/>
            </a:endParaRPr>
          </a:p>
        </p:txBody>
      </p:sp>
    </p:spTree>
    <p:extLst>
      <p:ext uri="{BB962C8B-B14F-4D97-AF65-F5344CB8AC3E}">
        <p14:creationId xmlns:p14="http://schemas.microsoft.com/office/powerpoint/2010/main" val="23683495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67033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梯形 33"/>
          <p:cNvSpPr/>
          <p:nvPr/>
        </p:nvSpPr>
        <p:spPr>
          <a:xfrm>
            <a:off x="2635449" y="3533274"/>
            <a:ext cx="2881828" cy="236230"/>
          </a:xfrm>
          <a:custGeom>
            <a:avLst/>
            <a:gdLst>
              <a:gd name="connsiteX0" fmla="*/ 0 w 3133972"/>
              <a:gd name="connsiteY0" fmla="*/ 436395 h 436395"/>
              <a:gd name="connsiteX1" fmla="*/ 330521 w 3133972"/>
              <a:gd name="connsiteY1" fmla="*/ 0 h 436395"/>
              <a:gd name="connsiteX2" fmla="*/ 2803451 w 3133972"/>
              <a:gd name="connsiteY2" fmla="*/ 0 h 436395"/>
              <a:gd name="connsiteX3" fmla="*/ 3133972 w 3133972"/>
              <a:gd name="connsiteY3" fmla="*/ 436395 h 436395"/>
              <a:gd name="connsiteX4" fmla="*/ 0 w 3133972"/>
              <a:gd name="connsiteY4" fmla="*/ 436395 h 436395"/>
              <a:gd name="connsiteX0" fmla="*/ 1082643 w 2803451"/>
              <a:gd name="connsiteY0" fmla="*/ 246390 h 436395"/>
              <a:gd name="connsiteX1" fmla="*/ 0 w 2803451"/>
              <a:gd name="connsiteY1" fmla="*/ 0 h 436395"/>
              <a:gd name="connsiteX2" fmla="*/ 2472930 w 2803451"/>
              <a:gd name="connsiteY2" fmla="*/ 0 h 436395"/>
              <a:gd name="connsiteX3" fmla="*/ 2803451 w 2803451"/>
              <a:gd name="connsiteY3" fmla="*/ 436395 h 436395"/>
              <a:gd name="connsiteX4" fmla="*/ 1082643 w 2803451"/>
              <a:gd name="connsiteY4" fmla="*/ 246390 h 436395"/>
              <a:gd name="connsiteX0" fmla="*/ 1082643 w 3064708"/>
              <a:gd name="connsiteY0" fmla="*/ 246390 h 246390"/>
              <a:gd name="connsiteX1" fmla="*/ 0 w 3064708"/>
              <a:gd name="connsiteY1" fmla="*/ 0 h 246390"/>
              <a:gd name="connsiteX2" fmla="*/ 2472930 w 3064708"/>
              <a:gd name="connsiteY2" fmla="*/ 0 h 246390"/>
              <a:gd name="connsiteX3" fmla="*/ 3064708 w 3064708"/>
              <a:gd name="connsiteY3" fmla="*/ 234514 h 246390"/>
              <a:gd name="connsiteX4" fmla="*/ 1082643 w 3064708"/>
              <a:gd name="connsiteY4" fmla="*/ 246390 h 246390"/>
              <a:gd name="connsiteX0" fmla="*/ 859123 w 3064708"/>
              <a:gd name="connsiteY0" fmla="*/ 236230 h 236230"/>
              <a:gd name="connsiteX1" fmla="*/ 0 w 3064708"/>
              <a:gd name="connsiteY1" fmla="*/ 0 h 236230"/>
              <a:gd name="connsiteX2" fmla="*/ 2472930 w 3064708"/>
              <a:gd name="connsiteY2" fmla="*/ 0 h 236230"/>
              <a:gd name="connsiteX3" fmla="*/ 3064708 w 3064708"/>
              <a:gd name="connsiteY3" fmla="*/ 234514 h 236230"/>
              <a:gd name="connsiteX4" fmla="*/ 859123 w 3064708"/>
              <a:gd name="connsiteY4" fmla="*/ 236230 h 236230"/>
              <a:gd name="connsiteX0" fmla="*/ 859123 w 2472930"/>
              <a:gd name="connsiteY0" fmla="*/ 236230 h 236230"/>
              <a:gd name="connsiteX1" fmla="*/ 0 w 2472930"/>
              <a:gd name="connsiteY1" fmla="*/ 0 h 236230"/>
              <a:gd name="connsiteX2" fmla="*/ 2472930 w 2472930"/>
              <a:gd name="connsiteY2" fmla="*/ 0 h 236230"/>
              <a:gd name="connsiteX3" fmla="*/ 2231588 w 2472930"/>
              <a:gd name="connsiteY3" fmla="*/ 214194 h 236230"/>
              <a:gd name="connsiteX4" fmla="*/ 859123 w 2472930"/>
              <a:gd name="connsiteY4" fmla="*/ 236230 h 236230"/>
              <a:gd name="connsiteX0" fmla="*/ 859123 w 2881828"/>
              <a:gd name="connsiteY0" fmla="*/ 236230 h 236230"/>
              <a:gd name="connsiteX1" fmla="*/ 0 w 2881828"/>
              <a:gd name="connsiteY1" fmla="*/ 0 h 236230"/>
              <a:gd name="connsiteX2" fmla="*/ 2472930 w 2881828"/>
              <a:gd name="connsiteY2" fmla="*/ 0 h 236230"/>
              <a:gd name="connsiteX3" fmla="*/ 2881828 w 2881828"/>
              <a:gd name="connsiteY3" fmla="*/ 224354 h 236230"/>
              <a:gd name="connsiteX4" fmla="*/ 859123 w 2881828"/>
              <a:gd name="connsiteY4" fmla="*/ 236230 h 236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1828" h="236230">
                <a:moveTo>
                  <a:pt x="859123" y="236230"/>
                </a:moveTo>
                <a:lnTo>
                  <a:pt x="0" y="0"/>
                </a:lnTo>
                <a:lnTo>
                  <a:pt x="2472930" y="0"/>
                </a:lnTo>
                <a:lnTo>
                  <a:pt x="2881828" y="224354"/>
                </a:lnTo>
                <a:lnTo>
                  <a:pt x="859123" y="236230"/>
                </a:lnTo>
                <a:close/>
              </a:path>
            </a:pathLst>
          </a:custGeom>
          <a:gradFill flip="none" rotWithShape="1">
            <a:gsLst>
              <a:gs pos="0">
                <a:srgbClr val="F3FBFE"/>
              </a:gs>
              <a:gs pos="100000">
                <a:srgbClr val="FFF2CC"/>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占位符 3"/>
          <p:cNvSpPr>
            <a:spLocks noGrp="1"/>
          </p:cNvSpPr>
          <p:nvPr>
            <p:ph type="body" sz="quarter" idx="10"/>
          </p:nvPr>
        </p:nvSpPr>
        <p:spPr>
          <a:xfrm>
            <a:off x="451877" y="1242453"/>
            <a:ext cx="5230953" cy="1910716"/>
          </a:xfrm>
        </p:spPr>
        <p:txBody>
          <a:bodyPr/>
          <a:lstStyle/>
          <a:p>
            <a:r>
              <a:rPr lang="en-US" sz="1600" dirty="0" smtClean="0">
                <a:sym typeface="Huawei Sans" panose="020C0503030203020204" pitchFamily="34" charset="0"/>
              </a:rPr>
              <a:t>LSAs are the basis for OSPF to calculate routes.</a:t>
            </a:r>
            <a:endParaRPr lang="en-US" altLang="zh-CN" sz="1600" dirty="0" smtClean="0">
              <a:sym typeface="Huawei Sans" panose="020C0503030203020204" pitchFamily="34" charset="0"/>
            </a:endParaRPr>
          </a:p>
          <a:p>
            <a:r>
              <a:rPr lang="en-US" sz="1600" dirty="0" smtClean="0">
                <a:sym typeface="Huawei Sans" panose="020C0503030203020204" pitchFamily="34" charset="0"/>
              </a:rPr>
              <a:t>An OSPF Link State Update (LSU) packet can carry multiple types of LSAs.</a:t>
            </a:r>
            <a:endParaRPr lang="en-US" altLang="zh-CN" sz="1600" dirty="0" smtClean="0">
              <a:sym typeface="Huawei Sans" panose="020C0503030203020204" pitchFamily="34" charset="0"/>
            </a:endParaRPr>
          </a:p>
          <a:p>
            <a:r>
              <a:rPr lang="en-US" sz="1600" dirty="0" smtClean="0">
                <a:sym typeface="Huawei Sans" panose="020C0503030203020204" pitchFamily="34" charset="0"/>
              </a:rPr>
              <a:t>LSAs of different types have the same packet header.</a:t>
            </a:r>
            <a:endParaRPr lang="en-US" altLang="zh-CN" sz="1600" dirty="0" smtClean="0">
              <a:sym typeface="Huawei Sans" panose="020C0503030203020204" pitchFamily="34" charset="0"/>
            </a:endParaRPr>
          </a:p>
          <a:p>
            <a:endParaRPr lang="en-US" altLang="zh-CN" sz="1600" dirty="0">
              <a:sym typeface="Huawei Sans" panose="020C0503030203020204" pitchFamily="34" charset="0"/>
            </a:endParaRPr>
          </a:p>
        </p:txBody>
      </p:sp>
      <p:sp>
        <p:nvSpPr>
          <p:cNvPr id="3" name="标题 2"/>
          <p:cNvSpPr>
            <a:spLocks noGrp="1"/>
          </p:cNvSpPr>
          <p:nvPr>
            <p:ph type="title"/>
          </p:nvPr>
        </p:nvSpPr>
        <p:spPr/>
        <p:txBody>
          <a:bodyPr/>
          <a:lstStyle/>
          <a:p>
            <a:r>
              <a:rPr lang="en-US" smtClean="0">
                <a:sym typeface="Huawei Sans" panose="020C0503030203020204" pitchFamily="34" charset="0"/>
              </a:rPr>
              <a:t>Basic Concepts of LSAs</a:t>
            </a:r>
            <a:endParaRPr lang="en-US" altLang="zh-CN" dirty="0">
              <a:sym typeface="Huawei Sans" panose="020C0503030203020204" pitchFamily="34" charset="0"/>
            </a:endParaRPr>
          </a:p>
        </p:txBody>
      </p:sp>
      <p:sp>
        <p:nvSpPr>
          <p:cNvPr id="7" name="文本框 6"/>
          <p:cNvSpPr txBox="1"/>
          <p:nvPr/>
        </p:nvSpPr>
        <p:spPr>
          <a:xfrm>
            <a:off x="3468293" y="3751993"/>
            <a:ext cx="2045686" cy="765671"/>
          </a:xfrm>
          <a:prstGeom prst="rect">
            <a:avLst/>
          </a:prstGeom>
          <a:solidFill>
            <a:srgbClr val="FFF2CC"/>
          </a:solidFill>
          <a:ln w="19050">
            <a:noFill/>
          </a:ln>
        </p:spPr>
        <p:txBody>
          <a:bodyPr wrap="square" lIns="0" tIns="0" rIns="0" bIns="0" rtlCol="0" anchor="ctr" anchorCtr="0">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1339787907"/>
              </p:ext>
            </p:extLst>
          </p:nvPr>
        </p:nvGraphicFramePr>
        <p:xfrm>
          <a:off x="446088" y="4736383"/>
          <a:ext cx="3259012" cy="1398395"/>
        </p:xfrm>
        <a:graphic>
          <a:graphicData uri="http://schemas.openxmlformats.org/drawingml/2006/table">
            <a:tbl>
              <a:tblPr>
                <a:tableStyleId>{72833802-FEF1-4C79-8D5D-14CF1EAF98D9}</a:tableStyleId>
              </a:tblPr>
              <a:tblGrid>
                <a:gridCol w="1833195"/>
                <a:gridCol w="865675"/>
                <a:gridCol w="560142"/>
              </a:tblGrid>
              <a:tr h="279679">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LS Age</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Options</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LS Type</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r>
              <a:tr h="279679">
                <a:tc gridSpan="3">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Link State ID </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r>
              <a:tr h="279679">
                <a:tc gridSpan="3">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Advertising Router</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r>
              <a:tr h="279679">
                <a:tc gridSpan="3">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LS Sequence Number</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r>
              <a:tr h="279679">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LS Checksum</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Length</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r>
            </a:tbl>
          </a:graphicData>
        </a:graphic>
      </p:graphicFrame>
      <p:graphicFrame>
        <p:nvGraphicFramePr>
          <p:cNvPr id="19" name="表格 18"/>
          <p:cNvGraphicFramePr>
            <a:graphicFrameLocks noGrp="1"/>
          </p:cNvGraphicFramePr>
          <p:nvPr>
            <p:extLst>
              <p:ext uri="{D42A27DB-BD31-4B8C-83A1-F6EECF244321}">
                <p14:modId xmlns:p14="http://schemas.microsoft.com/office/powerpoint/2010/main" val="1530242272"/>
              </p:ext>
            </p:extLst>
          </p:nvPr>
        </p:nvGraphicFramePr>
        <p:xfrm>
          <a:off x="493615" y="3250836"/>
          <a:ext cx="4704650" cy="318869"/>
        </p:xfrm>
        <a:graphic>
          <a:graphicData uri="http://schemas.openxmlformats.org/drawingml/2006/table">
            <a:tbl>
              <a:tblPr>
                <a:tableStyleId>{72833802-FEF1-4C79-8D5D-14CF1EAF98D9}</a:tableStyleId>
              </a:tblPr>
              <a:tblGrid>
                <a:gridCol w="976055"/>
                <a:gridCol w="1152028"/>
                <a:gridCol w="2576567"/>
              </a:tblGrid>
              <a:tr h="318869">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IP Header</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OSPF Header</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LSU Payload</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FF2CC"/>
                    </a:solidFill>
                  </a:tcPr>
                </a:tc>
              </a:tr>
            </a:tbl>
          </a:graphicData>
        </a:graphic>
      </p:graphicFrame>
      <p:sp>
        <p:nvSpPr>
          <p:cNvPr id="36" name="圆角矩形 75"/>
          <p:cNvSpPr/>
          <p:nvPr/>
        </p:nvSpPr>
        <p:spPr>
          <a:xfrm>
            <a:off x="5681624" y="1233489"/>
            <a:ext cx="6164936" cy="3686242"/>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spcBef>
                <a:spcPts val="0"/>
              </a:spcBef>
              <a:spcAft>
                <a:spcPts val="600"/>
              </a:spcAft>
            </a:pP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Key Fields</a:t>
            </a:r>
          </a:p>
          <a:p>
            <a:pPr marL="285750" lvl="1" indent="-285750" fontAlgn="ctr">
              <a:lnSpc>
                <a:spcPct val="150000"/>
              </a:lnSpc>
              <a:spcAft>
                <a:spcPts val="600"/>
              </a:spcAft>
              <a:buFont typeface="Arial" panose="020B0604020202020204" pitchFamily="34" charset="0"/>
              <a:buChar char="•"/>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LS Age</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indicates the lifetime of an LSA, in seconds.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1" indent="-285750" fontAlgn="ctr">
              <a:lnSpc>
                <a:spcPct val="150000"/>
              </a:lnSpc>
              <a:spcAft>
                <a:spcPts val="600"/>
              </a:spcAft>
              <a:buFont typeface="Arial" panose="020B0604020202020204" pitchFamily="34" charset="0"/>
              <a:buChar char="•"/>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Options</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Each bit corresponds to a feature supported by OSPF.</a:t>
            </a:r>
          </a:p>
          <a:p>
            <a:pPr marL="285750" lvl="1" indent="-285750" fontAlgn="ctr">
              <a:lnSpc>
                <a:spcPct val="150000"/>
              </a:lnSpc>
              <a:spcAft>
                <a:spcPts val="600"/>
              </a:spcAft>
              <a:buFont typeface="Arial" panose="020B0604020202020204" pitchFamily="34" charset="0"/>
              <a:buChar char="•"/>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LS Type</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indicates the type of the local LSA.</a:t>
            </a:r>
          </a:p>
          <a:p>
            <a:pPr marL="285750" lvl="1" indent="-285750" fontAlgn="ctr">
              <a:lnSpc>
                <a:spcPct val="150000"/>
              </a:lnSpc>
              <a:spcAft>
                <a:spcPts val="600"/>
              </a:spcAft>
              <a:buFont typeface="Arial" panose="020B0604020202020204" pitchFamily="34" charset="0"/>
              <a:buChar char="•"/>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Link State ID</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indicates the </a:t>
            </a: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ink state ID in the LSA header. This field varies with LSAs.</a:t>
            </a:r>
          </a:p>
          <a:p>
            <a:pPr marL="285750" lvl="1" indent="-285750" fontAlgn="ctr">
              <a:lnSpc>
                <a:spcPct val="150000"/>
              </a:lnSpc>
              <a:spcAft>
                <a:spcPts val="600"/>
              </a:spcAft>
              <a:buFont typeface="Arial" panose="020B0604020202020204" pitchFamily="34" charset="0"/>
              <a:buChar char="•"/>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Advertising Router</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indicates the router ID of the device that generates the LSA.</a:t>
            </a:r>
          </a:p>
          <a:p>
            <a:pPr marL="285750" lvl="1" indent="-285750" fontAlgn="ctr">
              <a:lnSpc>
                <a:spcPct val="150000"/>
              </a:lnSpc>
              <a:spcAft>
                <a:spcPts val="600"/>
              </a:spcAft>
              <a:buFont typeface="Arial" panose="020B0604020202020204" pitchFamily="34" charset="0"/>
              <a:buChar char="•"/>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LS Sequence Number</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indicates the sequence number in the LSA header. The value increases each time a new instance is generated.</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1" indent="-285750" fontAlgn="ctr">
              <a:lnSpc>
                <a:spcPct val="150000"/>
              </a:lnSpc>
              <a:spcAft>
                <a:spcPts val="600"/>
              </a:spcAft>
              <a:buFont typeface="Arial" panose="020B0604020202020204" pitchFamily="34" charset="0"/>
              <a:buChar char="•"/>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LS Checksum</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is used to ensure data integrity and accuracy.</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1" indent="-285750" fontAlgn="ctr">
              <a:lnSpc>
                <a:spcPct val="150000"/>
              </a:lnSpc>
              <a:spcAft>
                <a:spcPts val="600"/>
              </a:spcAft>
              <a:buFont typeface="Arial" panose="020B0604020202020204" pitchFamily="34" charset="0"/>
              <a:buChar char="•"/>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Length</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indicates the length of an LSA, including the length of the LSA header.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 name="肘形连接符 23"/>
          <p:cNvCxnSpPr/>
          <p:nvPr/>
        </p:nvCxnSpPr>
        <p:spPr>
          <a:xfrm rot="5400000">
            <a:off x="3012891" y="4128555"/>
            <a:ext cx="790654" cy="359792"/>
          </a:xfrm>
          <a:prstGeom prst="bentConnector3">
            <a:avLst>
              <a:gd name="adj1" fmla="val 1812"/>
            </a:avLst>
          </a:prstGeom>
          <a:ln>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6096000" y="4970508"/>
            <a:ext cx="5626477" cy="1164270"/>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0">
                <a:solidFill>
                  <a:schemeClr val="accent2"/>
                </a:solidFill>
                <a:latin typeface="Arial" panose="020C0503030203020204" pitchFamily="34" charset="0"/>
                <a:ea typeface="方正兰亭黑简体" panose="02000000000000000000" pitchFamily="2" charset="-122"/>
              </a:defRPr>
            </a:lvl1pPr>
          </a:lstStyle>
          <a:p>
            <a:pPr marL="285750" indent="-285750" fontAlgn="ctr">
              <a:buFont typeface="Arial" panose="020B0604020202020204" pitchFamily="34" charset="0"/>
              <a:buChar char="•"/>
            </a:pPr>
            <a:r>
              <a:rPr lang="en-US" sz="1400" b="1" dirty="0" smtClean="0">
                <a:latin typeface="Huawei Sans" panose="020C0503030203020204" pitchFamily="34" charset="0"/>
                <a:sym typeface="Huawei Sans" panose="020C0503030203020204" pitchFamily="34" charset="0"/>
              </a:rPr>
              <a:t>LS Type</a:t>
            </a:r>
            <a:r>
              <a:rPr lang="en-US" sz="1400" dirty="0" smtClean="0">
                <a:latin typeface="Huawei Sans" panose="020C0503030203020204" pitchFamily="34" charset="0"/>
                <a:sym typeface="Huawei Sans" panose="020C0503030203020204" pitchFamily="34" charset="0"/>
              </a:rPr>
              <a:t>, </a:t>
            </a:r>
            <a:r>
              <a:rPr lang="en-US" sz="1400" b="1" dirty="0" smtClean="0">
                <a:latin typeface="Huawei Sans" panose="020C0503030203020204" pitchFamily="34" charset="0"/>
                <a:sym typeface="Huawei Sans" panose="020C0503030203020204" pitchFamily="34" charset="0"/>
              </a:rPr>
              <a:t>Link State ID</a:t>
            </a:r>
            <a:r>
              <a:rPr lang="en-US" sz="1400" dirty="0" smtClean="0">
                <a:latin typeface="Huawei Sans" panose="020C0503030203020204" pitchFamily="34" charset="0"/>
                <a:sym typeface="Huawei Sans" panose="020C0503030203020204" pitchFamily="34" charset="0"/>
              </a:rPr>
              <a:t>, and </a:t>
            </a:r>
            <a:r>
              <a:rPr lang="en-US" sz="1400" b="1" dirty="0" smtClean="0">
                <a:latin typeface="Huawei Sans" panose="020C0503030203020204" pitchFamily="34" charset="0"/>
                <a:sym typeface="Huawei Sans" panose="020C0503030203020204" pitchFamily="34" charset="0"/>
              </a:rPr>
              <a:t>Advertising Router</a:t>
            </a:r>
            <a:r>
              <a:rPr lang="en-US" sz="1400" dirty="0" smtClean="0">
                <a:latin typeface="Huawei Sans" panose="020C0503030203020204" pitchFamily="34" charset="0"/>
                <a:sym typeface="Huawei Sans" panose="020C0503030203020204" pitchFamily="34" charset="0"/>
              </a:rPr>
              <a:t> uniquely identify an LSA.</a:t>
            </a:r>
            <a:endParaRPr lang="en-US" altLang="zh-CN" sz="1400" dirty="0" smtClean="0">
              <a:latin typeface="Huawei Sans" panose="020C0503030203020204" pitchFamily="34" charset="0"/>
              <a:sym typeface="Huawei Sans" panose="020C0503030203020204" pitchFamily="34" charset="0"/>
            </a:endParaRPr>
          </a:p>
          <a:p>
            <a:pPr marL="285750" indent="-285750" fontAlgn="ctr">
              <a:buFont typeface="Arial" panose="020B0604020202020204" pitchFamily="34" charset="0"/>
              <a:buChar char="•"/>
            </a:pPr>
            <a:r>
              <a:rPr lang="en-US" sz="1400" b="1" dirty="0" smtClean="0">
                <a:latin typeface="Huawei Sans" panose="020C0503030203020204" pitchFamily="34" charset="0"/>
                <a:sym typeface="Huawei Sans" panose="020C0503030203020204" pitchFamily="34" charset="0"/>
              </a:rPr>
              <a:t>LS Age</a:t>
            </a:r>
            <a:r>
              <a:rPr lang="en-US" sz="1400" dirty="0" smtClean="0">
                <a:latin typeface="Huawei Sans" panose="020C0503030203020204" pitchFamily="34" charset="0"/>
                <a:sym typeface="Huawei Sans" panose="020C0503030203020204" pitchFamily="34" charset="0"/>
              </a:rPr>
              <a:t>, </a:t>
            </a:r>
            <a:r>
              <a:rPr lang="en-US" sz="1400" b="1" dirty="0" smtClean="0">
                <a:latin typeface="Huawei Sans" panose="020C0503030203020204" pitchFamily="34" charset="0"/>
                <a:sym typeface="Huawei Sans" panose="020C0503030203020204" pitchFamily="34" charset="0"/>
              </a:rPr>
              <a:t>LS Sequence Number</a:t>
            </a:r>
            <a:r>
              <a:rPr lang="en-US" sz="1400" dirty="0" smtClean="0">
                <a:latin typeface="Huawei Sans" panose="020C0503030203020204" pitchFamily="34" charset="0"/>
                <a:sym typeface="Huawei Sans" panose="020C0503030203020204" pitchFamily="34" charset="0"/>
              </a:rPr>
              <a:t>, and </a:t>
            </a:r>
            <a:r>
              <a:rPr lang="en-US" sz="1400" b="1" dirty="0" smtClean="0">
                <a:latin typeface="Huawei Sans" panose="020C0503030203020204" pitchFamily="34" charset="0"/>
                <a:sym typeface="Huawei Sans" panose="020C0503030203020204" pitchFamily="34" charset="0"/>
              </a:rPr>
              <a:t>LS Checksum</a:t>
            </a:r>
            <a:r>
              <a:rPr lang="en-US" sz="1400" dirty="0" smtClean="0">
                <a:latin typeface="Huawei Sans" panose="020C0503030203020204" pitchFamily="34" charset="0"/>
                <a:sym typeface="Huawei Sans" panose="020C0503030203020204" pitchFamily="34" charset="0"/>
              </a:rPr>
              <a:t> are used to determine whether an LSA is old or new</a:t>
            </a:r>
            <a:r>
              <a:rPr lang="en-US" sz="1400" dirty="0">
                <a:latin typeface="Huawei Sans" panose="020C0503030203020204" pitchFamily="34" charset="0"/>
                <a:sym typeface="Huawei Sans" panose="020C0503030203020204" pitchFamily="34" charset="0"/>
              </a:rPr>
              <a:t>.</a:t>
            </a:r>
          </a:p>
        </p:txBody>
      </p:sp>
      <p:graphicFrame>
        <p:nvGraphicFramePr>
          <p:cNvPr id="12" name="表格 11"/>
          <p:cNvGraphicFramePr>
            <a:graphicFrameLocks noGrp="1"/>
          </p:cNvGraphicFramePr>
          <p:nvPr>
            <p:extLst>
              <p:ext uri="{D42A27DB-BD31-4B8C-83A1-F6EECF244321}">
                <p14:modId xmlns:p14="http://schemas.microsoft.com/office/powerpoint/2010/main" val="1487361638"/>
              </p:ext>
            </p:extLst>
          </p:nvPr>
        </p:nvGraphicFramePr>
        <p:xfrm>
          <a:off x="3534329" y="3715752"/>
          <a:ext cx="1913614" cy="802295"/>
        </p:xfrm>
        <a:graphic>
          <a:graphicData uri="http://schemas.openxmlformats.org/drawingml/2006/table">
            <a:tbl>
              <a:tblPr>
                <a:tableStyleId>{72833802-FEF1-4C79-8D5D-14CF1EAF98D9}</a:tableStyleId>
              </a:tblPr>
              <a:tblGrid>
                <a:gridCol w="824326"/>
                <a:gridCol w="1089288"/>
              </a:tblGrid>
              <a:tr h="213505">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LSA Header</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FD17D"/>
                    </a:solidFill>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Payload</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r>
              <a:tr h="213505">
                <a:tc>
                  <a:txBody>
                    <a:bodyPr/>
                    <a:lstStyle/>
                    <a:p>
                      <a:pPr algn="ctr" fontAlgn="ct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r>
              <a:tr h="213505">
                <a:tc>
                  <a:txBody>
                    <a:bodyPr/>
                    <a:lstStyle/>
                    <a:p>
                      <a:pPr algn="ctr" font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27727648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Common LSA Types</a:t>
            </a:r>
            <a:endParaRPr lang="en-US" altLang="zh-CN" dirty="0">
              <a:sym typeface="Huawei Sans" panose="020C0503030203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4033531698"/>
              </p:ext>
            </p:extLst>
          </p:nvPr>
        </p:nvGraphicFramePr>
        <p:xfrm>
          <a:off x="523873" y="1574909"/>
          <a:ext cx="10898065" cy="4498758"/>
        </p:xfrm>
        <a:graphic>
          <a:graphicData uri="http://schemas.openxmlformats.org/drawingml/2006/table">
            <a:tbl>
              <a:tblPr firstRow="1" bandRow="1">
                <a:tableStyleId>{5940675A-B579-460E-94D1-54222C63F5DA}</a:tableStyleId>
              </a:tblPr>
              <a:tblGrid>
                <a:gridCol w="701316"/>
                <a:gridCol w="2480150"/>
                <a:gridCol w="7716599"/>
              </a:tblGrid>
              <a:tr h="434368">
                <a:tc>
                  <a:txBody>
                    <a:bodyPr/>
                    <a:lstStyle/>
                    <a:p>
                      <a:pPr algn="ctr" fontAlgn="ctr"/>
                      <a:r>
                        <a:rPr lang="en-US" sz="14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Type</a:t>
                      </a:r>
                      <a:endParaRPr lang="en-US" altLang="zh-CN" sz="14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ctr"/>
                      <a:r>
                        <a:rPr lang="en-US" sz="14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Name</a:t>
                      </a:r>
                      <a:endParaRPr lang="en-US" altLang="zh-CN" sz="14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ctr"/>
                      <a:r>
                        <a:rPr lang="en-US" sz="14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Description</a:t>
                      </a:r>
                      <a:endParaRPr lang="en-US" altLang="zh-CN" sz="14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r>
              <a:tr h="648286">
                <a:tc>
                  <a:txBody>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Router-LSA </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Every router on an OSPF network generates Router-LSAs. A Router-LSA describes a router's link state and cost and can be flooded only in the area to which the interface belongs. </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noFill/>
                  </a:tcPr>
                </a:tc>
              </a:tr>
              <a:tr h="648286">
                <a:tc>
                  <a:txBody>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Network-LSA </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 designated router (DR) generates Network-LSAs. A Network-LSA describes all the routers that establish adjacencies with the DR on the MA network to which the DR is connected and the DR itself. The LSA can be flooded only in the area to which the interface belongs.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noFill/>
                  </a:tcPr>
                </a:tc>
              </a:tr>
              <a:tr h="648286">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Network-summary-LSA </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200" kern="1200" dirty="0" smtClean="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An </a:t>
                      </a:r>
                      <a:r>
                        <a:rPr lang="en-US" altLang="zh-CN" sz="1200" kern="1200" dirty="0" smtClean="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area border router (ABR)</a:t>
                      </a:r>
                      <a:r>
                        <a:rPr lang="en-US" altLang="zh-CN" sz="1200" kern="1200" baseline="0" dirty="0" smtClean="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 </a:t>
                      </a:r>
                      <a:r>
                        <a:rPr lang="en-US" sz="1200" kern="1200" dirty="0" smtClean="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generates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Network-summary-LSAs. A Network-summary-LSA describes the route to the destination network segment of an area. It is used to transmit inter-area routes.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648286">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ASBR-summary-LSA </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An ABR generates ASBR-summary-LSAs. An ASBR-summary-LSA describes routes to an ASBR, and is equivalent to a host route </a:t>
                      </a:r>
                      <a:r>
                        <a:rPr lang="en-US" sz="1200" kern="1200" dirty="0" smtClean="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to an </a:t>
                      </a:r>
                      <a:r>
                        <a:rPr lang="en-US" altLang="zh-CN" sz="1200" kern="1200" dirty="0" smtClean="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autonomous system border router (ASBR)</a:t>
                      </a:r>
                      <a:r>
                        <a:rPr lang="en-US" sz="1200" kern="1200" dirty="0" smtClean="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 </a:t>
                      </a:r>
                      <a:endParaRPr lang="en-US" sz="12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648286">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AS-external-LSA </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An ASBR generates AS-external-LSAs. An AS-external-LSA describes routes to destinations outside an AS.  </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708210">
                <a:tc>
                  <a:txBody>
                    <a:bodyPr/>
                    <a:lstStyle/>
                    <a:p>
                      <a:pPr algn="ctr" fontAlgn="ctr"/>
                      <a:r>
                        <a:rPr lang="en-US" sz="1200" kern="1200" dirty="0" smtClean="0">
                          <a:solidFill>
                            <a:schemeClr val="bg1">
                              <a:lumMod val="50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rPr>
                        <a:t>7</a:t>
                      </a:r>
                      <a:endParaRPr lang="en-US" altLang="zh-CN" sz="1200" kern="1200" dirty="0">
                        <a:solidFill>
                          <a:schemeClr val="bg1">
                            <a:lumMod val="50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kern="1200" dirty="0" smtClean="0">
                          <a:solidFill>
                            <a:schemeClr val="bg1">
                              <a:lumMod val="50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rPr>
                        <a:t>NSSA LSA </a:t>
                      </a:r>
                      <a:endParaRPr lang="en-US" sz="1200" kern="1200" dirty="0">
                        <a:solidFill>
                          <a:schemeClr val="bg1">
                            <a:lumMod val="50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200" kern="1200" dirty="0" smtClean="0">
                          <a:solidFill>
                            <a:schemeClr val="bg1">
                              <a:lumMod val="50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rPr>
                        <a:t>An ASBR generates NSSA LSAs. An NSSA LSA describes routes to destinations outside an AS. NSSA LSAs have similar functions as AS-external-LSAs, but are flooded in different areas. NSSA LSAs can be flooded only in the NSSA and cannot enter area 0. The ABR in the NSSA converts Type 7 LSAs into Type 5 LSAs and injects them into area 0.</a:t>
                      </a:r>
                      <a:endParaRPr lang="en-US" altLang="zh-CN" sz="1200" kern="1200" dirty="0">
                        <a:solidFill>
                          <a:schemeClr val="bg1">
                            <a:lumMod val="50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37124817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b="1" dirty="0" smtClean="0">
                <a:sym typeface="Huawei Sans" panose="020C0503030203020204" pitchFamily="34" charset="0"/>
              </a:rPr>
              <a:t>Intra-Area Route Calculation</a:t>
            </a:r>
            <a:endParaRPr lang="en-US" altLang="zh-CN" b="1" dirty="0" smtClean="0">
              <a:sym typeface="Huawei Sans" panose="020C0503030203020204" pitchFamily="34" charset="0"/>
            </a:endParaRPr>
          </a:p>
          <a:p>
            <a:pPr lvl="1"/>
            <a:r>
              <a:rPr lang="en-US" dirty="0" smtClean="0">
                <a:solidFill>
                  <a:schemeClr val="bg1">
                    <a:lumMod val="50000"/>
                  </a:schemeClr>
                </a:solidFill>
                <a:sym typeface="Huawei Sans" panose="020C0503030203020204" pitchFamily="34" charset="0"/>
              </a:rPr>
              <a:t>Introduction to LSAs</a:t>
            </a:r>
          </a:p>
          <a:p>
            <a:pPr lvl="1">
              <a:buFont typeface="微软雅黑" panose="020B0503020204020204" pitchFamily="34" charset="-122"/>
              <a:buChar char="▪"/>
            </a:pPr>
            <a:r>
              <a:rPr lang="en-US" b="1" dirty="0" smtClean="0">
                <a:sym typeface="Huawei Sans" panose="020C0503030203020204" pitchFamily="34" charset="0"/>
              </a:rPr>
              <a:t>Router-LSA</a:t>
            </a:r>
          </a:p>
          <a:p>
            <a:pPr lvl="1"/>
            <a:r>
              <a:rPr lang="en-US" dirty="0" smtClean="0">
                <a:solidFill>
                  <a:schemeClr val="bg1">
                    <a:lumMod val="50000"/>
                  </a:schemeClr>
                </a:solidFill>
                <a:sym typeface="Huawei Sans" panose="020C0503030203020204" pitchFamily="34" charset="0"/>
              </a:rPr>
              <a:t>Network-LSA</a:t>
            </a:r>
          </a:p>
          <a:p>
            <a:pPr lvl="1"/>
            <a:r>
              <a:rPr lang="en-US" dirty="0" smtClean="0">
                <a:solidFill>
                  <a:schemeClr val="bg1">
                    <a:lumMod val="50000"/>
                  </a:schemeClr>
                </a:solidFill>
                <a:sym typeface="Huawei Sans" panose="020C0503030203020204" pitchFamily="34" charset="0"/>
              </a:rPr>
              <a:t>SPF Calculation Process</a:t>
            </a:r>
          </a:p>
          <a:p>
            <a:r>
              <a:rPr lang="en-US" dirty="0" smtClean="0">
                <a:solidFill>
                  <a:schemeClr val="bg1">
                    <a:lumMod val="50000"/>
                  </a:schemeClr>
                </a:solidFill>
                <a:sym typeface="Huawei Sans" panose="020C0503030203020204" pitchFamily="34" charset="0"/>
              </a:rPr>
              <a:t>Inter-Area Route Calculation</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External Route Calculation</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1301926001"/>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BE3A89D-D3CF-4335-8115-8B44CC702670}"/>
</file>

<file path=customXml/itemProps2.xml><?xml version="1.0" encoding="utf-8"?>
<ds:datastoreItem xmlns:ds="http://schemas.openxmlformats.org/officeDocument/2006/customXml" ds:itemID="{8BC2A432-39AB-4C83-8D67-11F886D1F80E}"/>
</file>

<file path=customXml/itemProps3.xml><?xml version="1.0" encoding="utf-8"?>
<ds:datastoreItem xmlns:ds="http://schemas.openxmlformats.org/officeDocument/2006/customXml" ds:itemID="{AA6098AF-CC7A-485E-ADA0-EE320846326A}"/>
</file>

<file path=docProps/app.xml><?xml version="1.0" encoding="utf-8"?>
<Properties xmlns="http://schemas.openxmlformats.org/officeDocument/2006/extended-properties" xmlns:vt="http://schemas.openxmlformats.org/officeDocument/2006/docPropsVTypes">
  <Template/>
  <TotalTime>440</TotalTime>
  <Words>7418</Words>
  <Application>Microsoft Office PowerPoint</Application>
  <PresentationFormat>宽屏</PresentationFormat>
  <Paragraphs>1465</Paragraphs>
  <Slides>64</Slides>
  <Notes>64</Notes>
  <HiddenSlides>1</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64</vt:i4>
      </vt:variant>
    </vt:vector>
  </HeadingPairs>
  <TitlesOfParts>
    <vt:vector size="71" baseType="lpstr">
      <vt:lpstr>Courier New</vt:lpstr>
      <vt:lpstr>Huawei Sans</vt:lpstr>
      <vt:lpstr>Wingdings</vt:lpstr>
      <vt:lpstr>Arial</vt:lpstr>
      <vt:lpstr>微软雅黑</vt:lpstr>
      <vt:lpstr>方正兰亭黑简体</vt:lpstr>
      <vt:lpstr>主题1</vt:lpstr>
      <vt:lpstr>PowerPoint 演示文稿</vt:lpstr>
      <vt:lpstr>OSPF Route Calculation</vt:lpstr>
      <vt:lpstr>PowerPoint 演示文稿</vt:lpstr>
      <vt:lpstr>PowerPoint 演示文稿</vt:lpstr>
      <vt:lpstr>PowerPoint 演示文稿</vt:lpstr>
      <vt:lpstr>OSPF Review</vt:lpstr>
      <vt:lpstr>Basic Concepts of LSAs</vt:lpstr>
      <vt:lpstr>Common LSA Types</vt:lpstr>
      <vt:lpstr>PowerPoint 演示文稿</vt:lpstr>
      <vt:lpstr>Description of a Router-LSA (1)</vt:lpstr>
      <vt:lpstr>Description of a Router-LSA (2)</vt:lpstr>
      <vt:lpstr>Router-LSAs: P2P Networks</vt:lpstr>
      <vt:lpstr>Router-LSAs: TransNet Networks</vt:lpstr>
      <vt:lpstr>PowerPoint 演示文稿</vt:lpstr>
      <vt:lpstr>Description of a Network-LSA</vt:lpstr>
      <vt:lpstr>Network-LSAs Describe the MA Network</vt:lpstr>
      <vt:lpstr>PowerPoint 演示文稿</vt:lpstr>
      <vt:lpstr>SPF Algorithm (1)</vt:lpstr>
      <vt:lpstr>SPF Algorithm (2)</vt:lpstr>
      <vt:lpstr>SPF Algorithm Example</vt:lpstr>
      <vt:lpstr>Setting Up an SPF Tree (1)</vt:lpstr>
      <vt:lpstr>Setting Up an SPF Tree (2)</vt:lpstr>
      <vt:lpstr>Setting Up an SPF Tree (3)</vt:lpstr>
      <vt:lpstr>Setting Up an SPF Tree (4)</vt:lpstr>
      <vt:lpstr>Setting Up an SPF Tree (5)</vt:lpstr>
      <vt:lpstr>Setting Up an SPF Tree (6)</vt:lpstr>
      <vt:lpstr>Setting Up an SPF Tree (7)</vt:lpstr>
      <vt:lpstr>Calculating the Optimal Route</vt:lpstr>
      <vt:lpstr>Verifying the Configuration</vt:lpstr>
      <vt:lpstr>PowerPoint 演示文稿</vt:lpstr>
      <vt:lpstr>PowerPoint 演示文稿</vt:lpstr>
      <vt:lpstr>PowerPoint 演示文稿</vt:lpstr>
      <vt:lpstr>Problems in a Single OSPF Area on a Large-Scale Network</vt:lpstr>
      <vt:lpstr>Area Partitioning</vt:lpstr>
      <vt:lpstr>Inter-Area Routing Information Transmission</vt:lpstr>
      <vt:lpstr>Description of a Network-Summary-LSA</vt:lpstr>
      <vt:lpstr>Example of a Network-Summary-LSA</vt:lpstr>
      <vt:lpstr>Route Calculation on R1 and R3</vt:lpstr>
      <vt:lpstr>Route Calculation on R5</vt:lpstr>
      <vt:lpstr>Inter-Area Route Calculation Result Verification</vt:lpstr>
      <vt:lpstr>PowerPoint 演示文稿</vt:lpstr>
      <vt:lpstr>Inter-Area Routing Loops</vt:lpstr>
      <vt:lpstr>Inter-Area Routing Loop Prevention Mechanism (1)</vt:lpstr>
      <vt:lpstr>Inter-Area Routing Loop Prevention Mechanism (2)</vt:lpstr>
      <vt:lpstr>Inter-Area Routing Loop Prevention Mechanism (3)</vt:lpstr>
      <vt:lpstr>PowerPoint 演示文稿</vt:lpstr>
      <vt:lpstr>Functions and Configurations of Virtual Links</vt:lpstr>
      <vt:lpstr>PowerPoint 演示文稿</vt:lpstr>
      <vt:lpstr>PowerPoint 演示文稿</vt:lpstr>
      <vt:lpstr>PowerPoint 演示文稿</vt:lpstr>
      <vt:lpstr>Importing External Routes</vt:lpstr>
      <vt:lpstr>Basic Concepts for External Route Import</vt:lpstr>
      <vt:lpstr>Description of AS-external LSAs</vt:lpstr>
      <vt:lpstr>Example of an AS-external-LSA</vt:lpstr>
      <vt:lpstr>Route Calculation on R3</vt:lpstr>
      <vt:lpstr>Description of an ASBR-Summary-LSA</vt:lpstr>
      <vt:lpstr>Example of an ASBR-Summary LSA</vt:lpstr>
      <vt:lpstr>Route Calculation on R5</vt:lpstr>
      <vt:lpstr>Distinguishing Two Types of OSPF External Routes (1)</vt:lpstr>
      <vt:lpstr>Distinguishing Two Types of OSPF External Routes (2)</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hejunjianzjhw</cp:lastModifiedBy>
  <cp:revision>158</cp:revision>
  <dcterms:created xsi:type="dcterms:W3CDTF">2018-11-29T10:16:29Z</dcterms:created>
  <dcterms:modified xsi:type="dcterms:W3CDTF">2020-08-20T06:42:31Z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(3)CdxTE30OitKhGXkz6AXB4A5aMnC7iQIfjsRmkLp5hqBnglEJaaxbAHOy1DjTUPiZyObPD0yx
8AMPEmkE9HYZtv/GsIzwP1Fd0qEmAXQQ2vVPxWpFins42ERF74KtCrgMgZXl/iWZXQhOEv1U
3qa7tFYktA2tEscyOI9dsc1JtrNSmHzcVVuB55ZppJleLpL2v62zJ4Vi2ry7M+mH8Ajwp0TK
xJzRicGY6cTnxmEhD8</vt:lpwstr>
  </property>
  <property fmtid="{D5CDD505-2E9C-101B-9397-08002B2CF9AE}" pid="3" name="_2015_ms_pID_7253431">
    <vt:lpwstr>Wg6xmx2o+3tszyawESHP8JEjqUhlxFfOqZgnhs9iMZF0w5mSV4Q/cY
ZP0gmXNKSteYEsvEbJ5wvI2PTwARxmtHU9W38mXVBagsJZisG9f+DC7Ni+WKOt8Qbnf0ehOU
hAB/feHNypRcl1depMuDs2cB+wWkjYoZ3AJCs1VKmk2PoMmu/NbJDT3PeS7/1f38GjnmhDrG
Mp4WCsIKW0Ubl3C7HLX4WXiLINa9x5RouGaE</vt:lpwstr>
  </property>
  <property fmtid="{D5CDD505-2E9C-101B-9397-08002B2CF9AE}" pid="4" name="_2015_ms_pID_7253432">
    <vt:lpwstr>fw==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1597894645</vt:lpwstr>
  </property>
  <property fmtid="{D5CDD505-2E9C-101B-9397-08002B2CF9AE}" pid="9" name="ContentTypeId">
    <vt:lpwstr>0x01010002C5B4B712841F4C8A7AAEE2CD191271</vt:lpwstr>
  </property>
</Properties>
</file>